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26"/>
  </p:notesMasterIdLst>
  <p:handoutMasterIdLst>
    <p:handoutMasterId r:id="rId27"/>
  </p:handoutMasterIdLst>
  <p:sldIdLst>
    <p:sldId id="297" r:id="rId2"/>
    <p:sldId id="298" r:id="rId3"/>
    <p:sldId id="299" r:id="rId4"/>
    <p:sldId id="300" r:id="rId5"/>
    <p:sldId id="301" r:id="rId6"/>
    <p:sldId id="302" r:id="rId7"/>
    <p:sldId id="303" r:id="rId8"/>
    <p:sldId id="304" r:id="rId9"/>
    <p:sldId id="305" r:id="rId10"/>
    <p:sldId id="306" r:id="rId11"/>
    <p:sldId id="307" r:id="rId12"/>
    <p:sldId id="308" r:id="rId13"/>
    <p:sldId id="309" r:id="rId14"/>
    <p:sldId id="310" r:id="rId15"/>
    <p:sldId id="321" r:id="rId16"/>
    <p:sldId id="311" r:id="rId17"/>
    <p:sldId id="312" r:id="rId18"/>
    <p:sldId id="316" r:id="rId19"/>
    <p:sldId id="317" r:id="rId20"/>
    <p:sldId id="313" r:id="rId21"/>
    <p:sldId id="314" r:id="rId22"/>
    <p:sldId id="318" r:id="rId23"/>
    <p:sldId id="320" r:id="rId24"/>
    <p:sldId id="31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11"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1048712"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2/1/2023</a:t>
            </a:fld>
            <a:endParaRPr lang="en-US" dirty="0"/>
          </a:p>
        </p:txBody>
      </p:sp>
      <p:sp>
        <p:nvSpPr>
          <p:cNvPr id="1048713"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048714"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05"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1048706"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2/1/2023</a:t>
            </a:fld>
            <a:endParaRPr lang="en-US" dirty="0"/>
          </a:p>
        </p:txBody>
      </p:sp>
      <p:sp>
        <p:nvSpPr>
          <p:cNvPr id="1048707"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48708"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9"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048710"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2097174" name="Picture 6"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675"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1048676"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677" name="Date Placeholder 3"/>
          <p:cNvSpPr>
            <a:spLocks noGrp="1"/>
          </p:cNvSpPr>
          <p:nvPr>
            <p:ph type="dt" sz="half" idx="10"/>
          </p:nvPr>
        </p:nvSpPr>
        <p:spPr/>
        <p:txBody>
          <a:bodyPr/>
          <a:lstStyle/>
          <a:p>
            <a:fld id="{984B7D2A-0DF8-424B-9572-B79AEBB2D9DC}" type="datetimeFigureOut">
              <a:rPr lang="en-US" noProof="0" smtClean="0"/>
              <a:t>2/1/2023</a:t>
            </a:fld>
            <a:endParaRPr lang="en-US" noProof="0" dirty="0"/>
          </a:p>
        </p:txBody>
      </p:sp>
      <p:sp>
        <p:nvSpPr>
          <p:cNvPr id="1048678" name="Footer Placeholder 4"/>
          <p:cNvSpPr>
            <a:spLocks noGrp="1"/>
          </p:cNvSpPr>
          <p:nvPr>
            <p:ph type="ftr" sz="quarter" idx="11"/>
          </p:nvPr>
        </p:nvSpPr>
        <p:spPr/>
        <p:txBody>
          <a:bodyPr/>
          <a:lstStyle/>
          <a:p>
            <a:r>
              <a:rPr lang="en-US" noProof="0" dirty="0"/>
              <a:t>Add a Footer</a:t>
            </a:r>
          </a:p>
        </p:txBody>
      </p:sp>
      <p:sp>
        <p:nvSpPr>
          <p:cNvPr id="1048679"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3145736" name="Straight Connector 7"/>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2097176" name="Picture 6"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694"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1048695"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048696" name="Date Placeholder 3"/>
          <p:cNvSpPr>
            <a:spLocks noGrp="1"/>
          </p:cNvSpPr>
          <p:nvPr>
            <p:ph type="dt" sz="half" idx="10"/>
          </p:nvPr>
        </p:nvSpPr>
        <p:spPr/>
        <p:txBody>
          <a:bodyPr/>
          <a:lstStyle/>
          <a:p>
            <a:fld id="{984B7D2A-0DF8-424B-9572-B79AEBB2D9DC}" type="datetimeFigureOut">
              <a:rPr lang="en-US" noProof="0" smtClean="0"/>
              <a:t>2/1/2023</a:t>
            </a:fld>
            <a:endParaRPr lang="en-US" noProof="0" dirty="0"/>
          </a:p>
        </p:txBody>
      </p:sp>
      <p:sp>
        <p:nvSpPr>
          <p:cNvPr id="1048697" name="Footer Placeholder 4"/>
          <p:cNvSpPr>
            <a:spLocks noGrp="1"/>
          </p:cNvSpPr>
          <p:nvPr>
            <p:ph type="ftr" sz="quarter" idx="11"/>
          </p:nvPr>
        </p:nvSpPr>
        <p:spPr/>
        <p:txBody>
          <a:bodyPr/>
          <a:lstStyle/>
          <a:p>
            <a:r>
              <a:rPr lang="en-US" noProof="0" dirty="0"/>
              <a:t>Add a Footer</a:t>
            </a:r>
          </a:p>
        </p:txBody>
      </p:sp>
      <p:sp>
        <p:nvSpPr>
          <p:cNvPr id="1048698"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2097173" name="Picture 5"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665"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1048666" name="Date Placeholder 2"/>
          <p:cNvSpPr>
            <a:spLocks noGrp="1"/>
          </p:cNvSpPr>
          <p:nvPr>
            <p:ph type="dt" sz="half" idx="10"/>
          </p:nvPr>
        </p:nvSpPr>
        <p:spPr/>
        <p:txBody>
          <a:bodyPr/>
          <a:lstStyle/>
          <a:p>
            <a:fld id="{984B7D2A-0DF8-424B-9572-B79AEBB2D9DC}" type="datetimeFigureOut">
              <a:rPr lang="en-US" noProof="0" smtClean="0"/>
              <a:t>2/1/2023</a:t>
            </a:fld>
            <a:endParaRPr lang="en-US" noProof="0" dirty="0"/>
          </a:p>
        </p:txBody>
      </p:sp>
      <p:sp>
        <p:nvSpPr>
          <p:cNvPr id="1048667" name="Footer Placeholder 3"/>
          <p:cNvSpPr>
            <a:spLocks noGrp="1"/>
          </p:cNvSpPr>
          <p:nvPr>
            <p:ph type="ftr" sz="quarter" idx="11"/>
          </p:nvPr>
        </p:nvSpPr>
        <p:spPr/>
        <p:txBody>
          <a:bodyPr/>
          <a:lstStyle/>
          <a:p>
            <a:r>
              <a:rPr lang="en-US" noProof="0" dirty="0"/>
              <a:t>Add a Footer</a:t>
            </a:r>
          </a:p>
        </p:txBody>
      </p:sp>
      <p:sp>
        <p:nvSpPr>
          <p:cNvPr id="1048668"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097163" name="Picture 4"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644" name="Date Placeholder 1"/>
          <p:cNvSpPr>
            <a:spLocks noGrp="1"/>
          </p:cNvSpPr>
          <p:nvPr>
            <p:ph type="dt" sz="half" idx="10"/>
          </p:nvPr>
        </p:nvSpPr>
        <p:spPr/>
        <p:txBody>
          <a:bodyPr/>
          <a:lstStyle/>
          <a:p>
            <a:fld id="{984B7D2A-0DF8-424B-9572-B79AEBB2D9DC}" type="datetimeFigureOut">
              <a:rPr lang="en-US" noProof="0" smtClean="0"/>
              <a:t>2/1/2023</a:t>
            </a:fld>
            <a:endParaRPr lang="en-US" noProof="0" dirty="0"/>
          </a:p>
        </p:txBody>
      </p:sp>
      <p:sp>
        <p:nvSpPr>
          <p:cNvPr id="1048645" name="Footer Placeholder 2"/>
          <p:cNvSpPr>
            <a:spLocks noGrp="1"/>
          </p:cNvSpPr>
          <p:nvPr>
            <p:ph type="ftr" sz="quarter" idx="11"/>
          </p:nvPr>
        </p:nvSpPr>
        <p:spPr/>
        <p:txBody>
          <a:bodyPr/>
          <a:lstStyle/>
          <a:p>
            <a:r>
              <a:rPr lang="en-US" noProof="0" dirty="0"/>
              <a:t>Add a Footer</a:t>
            </a:r>
          </a:p>
        </p:txBody>
      </p:sp>
      <p:sp>
        <p:nvSpPr>
          <p:cNvPr id="1048646"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2097152" name="Picture 6" descr="Celestia-R1---OverlayTitleHD.png"/>
          <p:cNvPicPr>
            <a:picLocks noChangeAspect="1"/>
          </p:cNvPicPr>
          <p:nvPr/>
        </p:nvPicPr>
        <p:blipFill>
          <a:blip r:embed="rId2"/>
          <a:stretch>
            <a:fillRect/>
          </a:stretch>
        </p:blipFill>
        <p:spPr>
          <a:xfrm>
            <a:off x="3175" y="1786"/>
            <a:ext cx="12188825" cy="6856214"/>
          </a:xfrm>
          <a:prstGeom prst="rect">
            <a:avLst/>
          </a:prstGeom>
        </p:spPr>
      </p:pic>
      <p:sp>
        <p:nvSpPr>
          <p:cNvPr id="1048581"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1048582"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1048583"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2/1/2023</a:t>
            </a:fld>
            <a:endParaRPr lang="en-US" noProof="0" dirty="0"/>
          </a:p>
        </p:txBody>
      </p:sp>
      <p:sp>
        <p:nvSpPr>
          <p:cNvPr id="1048584"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1048585"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2097177" name="Picture 7" descr="Celestia-R1---OverlayContentHD.png"/>
          <p:cNvPicPr>
            <a:picLocks noChangeAspect="1"/>
          </p:cNvPicPr>
          <p:nvPr/>
        </p:nvPicPr>
        <p:blipFill>
          <a:blip r:embed="rId2"/>
          <a:stretch>
            <a:fillRect/>
          </a:stretch>
        </p:blipFill>
        <p:spPr>
          <a:xfrm flipH="1">
            <a:off x="0" y="0"/>
            <a:ext cx="12188825" cy="6856214"/>
          </a:xfrm>
          <a:prstGeom prst="rect">
            <a:avLst/>
          </a:prstGeom>
        </p:spPr>
      </p:pic>
      <p:sp>
        <p:nvSpPr>
          <p:cNvPr id="1048699"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1048700"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701"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1048702" name="Date Placeholder 4"/>
          <p:cNvSpPr>
            <a:spLocks noGrp="1"/>
          </p:cNvSpPr>
          <p:nvPr>
            <p:ph type="dt" sz="half" idx="10"/>
          </p:nvPr>
        </p:nvSpPr>
        <p:spPr/>
        <p:txBody>
          <a:bodyPr/>
          <a:lstStyle/>
          <a:p>
            <a:fld id="{984B7D2A-0DF8-424B-9572-B79AEBB2D9DC}" type="datetimeFigureOut">
              <a:rPr lang="en-US" noProof="0" smtClean="0"/>
              <a:t>2/1/2023</a:t>
            </a:fld>
            <a:endParaRPr lang="en-US" noProof="0" dirty="0"/>
          </a:p>
        </p:txBody>
      </p:sp>
      <p:sp>
        <p:nvSpPr>
          <p:cNvPr id="1048703" name="Footer Placeholder 5"/>
          <p:cNvSpPr>
            <a:spLocks noGrp="1"/>
          </p:cNvSpPr>
          <p:nvPr>
            <p:ph type="ftr" sz="quarter" idx="11"/>
          </p:nvPr>
        </p:nvSpPr>
        <p:spPr/>
        <p:txBody>
          <a:bodyPr/>
          <a:lstStyle/>
          <a:p>
            <a:r>
              <a:rPr lang="en-US" noProof="0" dirty="0"/>
              <a:t>Add a Footer</a:t>
            </a:r>
          </a:p>
        </p:txBody>
      </p:sp>
      <p:sp>
        <p:nvSpPr>
          <p:cNvPr id="1048704"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2097154" name="Picture 10" descr="Celestia-R1---OverlayContentHD.png"/>
          <p:cNvPicPr>
            <a:picLocks noChangeAspect="1"/>
          </p:cNvPicPr>
          <p:nvPr userDrawn="1"/>
        </p:nvPicPr>
        <p:blipFill>
          <a:blip r:embed="rId2"/>
          <a:stretch>
            <a:fillRect/>
          </a:stretch>
        </p:blipFill>
        <p:spPr>
          <a:xfrm>
            <a:off x="0" y="0"/>
            <a:ext cx="12188825" cy="6856214"/>
          </a:xfrm>
          <a:prstGeom prst="rect">
            <a:avLst/>
          </a:prstGeom>
        </p:spPr>
      </p:pic>
      <p:sp>
        <p:nvSpPr>
          <p:cNvPr id="1048588"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1048589"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48590" name="Date Placeholder 6"/>
          <p:cNvSpPr>
            <a:spLocks noGrp="1"/>
          </p:cNvSpPr>
          <p:nvPr>
            <p:ph type="dt" sz="half" idx="10"/>
          </p:nvPr>
        </p:nvSpPr>
        <p:spPr/>
        <p:txBody>
          <a:bodyPr/>
          <a:lstStyle/>
          <a:p>
            <a:fld id="{984B7D2A-0DF8-424B-9572-B79AEBB2D9DC}" type="datetimeFigureOut">
              <a:rPr lang="en-US" noProof="0" smtClean="0"/>
              <a:t>2/1/2023</a:t>
            </a:fld>
            <a:endParaRPr lang="en-US" noProof="0" dirty="0"/>
          </a:p>
        </p:txBody>
      </p:sp>
      <p:sp>
        <p:nvSpPr>
          <p:cNvPr id="1048591" name="Footer Placeholder 7"/>
          <p:cNvSpPr>
            <a:spLocks noGrp="1"/>
          </p:cNvSpPr>
          <p:nvPr>
            <p:ph type="ftr" sz="quarter" idx="11"/>
          </p:nvPr>
        </p:nvSpPr>
        <p:spPr/>
        <p:txBody>
          <a:bodyPr/>
          <a:lstStyle/>
          <a:p>
            <a:r>
              <a:rPr lang="en-US" noProof="0" dirty="0"/>
              <a:t>Add a Footer</a:t>
            </a:r>
          </a:p>
        </p:txBody>
      </p:sp>
      <p:sp>
        <p:nvSpPr>
          <p:cNvPr id="1048592" name="Text Placeholder 5"/>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lvl5pPr>
          </a:lstStyle>
          <a:p>
            <a:pPr lvl="0"/>
            <a:r>
              <a:rPr lang="en-US" noProof="0"/>
              <a:t>Click to edit Master text styles</a:t>
            </a:r>
          </a:p>
        </p:txBody>
      </p:sp>
      <p:sp>
        <p:nvSpPr>
          <p:cNvPr id="1048593"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048594" name="Text Placeholder 2"/>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48595" name="Text Placeholder 5"/>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lvl5pPr>
          </a:lstStyle>
          <a:p>
            <a:pPr lvl="0"/>
            <a:r>
              <a:rPr lang="en-US" noProof="0"/>
              <a:t>Click to edit Master text styles</a:t>
            </a:r>
          </a:p>
        </p:txBody>
      </p:sp>
      <p:sp>
        <p:nvSpPr>
          <p:cNvPr id="1048596" name="Text Placeholder 5"/>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lvl5pPr>
          </a:lstStyle>
          <a:p>
            <a:pPr lvl="0"/>
            <a:r>
              <a:rPr lang="en-US" noProof="0"/>
              <a:t>Click to edit Master text styles</a:t>
            </a:r>
          </a:p>
        </p:txBody>
      </p:sp>
      <p:sp>
        <p:nvSpPr>
          <p:cNvPr id="1048597" name="Text Placeholder 5"/>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lvl5pPr>
          </a:lstStyle>
          <a:p>
            <a:pPr lvl="0"/>
            <a:r>
              <a:rPr lang="en-US" noProof="0"/>
              <a:t>Click to edit Master text styles</a:t>
            </a:r>
          </a:p>
        </p:txBody>
      </p:sp>
      <p:sp>
        <p:nvSpPr>
          <p:cNvPr id="1048598" name="Text Placeholder 5"/>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lvl5pPr>
          </a:lstStyle>
          <a:p>
            <a:pPr lvl="0"/>
            <a:r>
              <a:rPr lang="en-US" noProof="0"/>
              <a:t>Click to edit Master text styles</a:t>
            </a:r>
          </a:p>
        </p:txBody>
      </p:sp>
      <p:cxnSp>
        <p:nvCxnSpPr>
          <p:cNvPr id="3145728" name="Straight Connector 13"/>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2097156" name="Picture 7" descr="Celestia-R1---OverlayContentHD.png"/>
          <p:cNvPicPr>
            <a:picLocks noChangeAspect="1"/>
          </p:cNvPicPr>
          <p:nvPr/>
        </p:nvPicPr>
        <p:blipFill>
          <a:blip r:embed="rId2"/>
          <a:stretch>
            <a:fillRect/>
          </a:stretch>
        </p:blipFill>
        <p:spPr>
          <a:xfrm flipH="1">
            <a:off x="0" y="0"/>
            <a:ext cx="12188825" cy="6856214"/>
          </a:xfrm>
          <a:prstGeom prst="rect">
            <a:avLst/>
          </a:prstGeom>
        </p:spPr>
      </p:pic>
      <p:sp>
        <p:nvSpPr>
          <p:cNvPr id="1048608"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048609"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dirty="0"/>
              <a:t>Click icon to add picture</a:t>
            </a:r>
          </a:p>
        </p:txBody>
      </p:sp>
      <p:sp>
        <p:nvSpPr>
          <p:cNvPr id="1048610"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1048611" name="Date Placeholder 4"/>
          <p:cNvSpPr>
            <a:spLocks noGrp="1"/>
          </p:cNvSpPr>
          <p:nvPr>
            <p:ph type="dt" sz="half" idx="10"/>
          </p:nvPr>
        </p:nvSpPr>
        <p:spPr/>
        <p:txBody>
          <a:bodyPr/>
          <a:lstStyle/>
          <a:p>
            <a:fld id="{984B7D2A-0DF8-424B-9572-B79AEBB2D9DC}" type="datetimeFigureOut">
              <a:rPr lang="en-US" noProof="0" smtClean="0"/>
              <a:t>2/1/2023</a:t>
            </a:fld>
            <a:endParaRPr lang="en-US" noProof="0" dirty="0"/>
          </a:p>
        </p:txBody>
      </p:sp>
      <p:sp>
        <p:nvSpPr>
          <p:cNvPr id="1048612" name="Footer Placeholder 5"/>
          <p:cNvSpPr>
            <a:spLocks noGrp="1"/>
          </p:cNvSpPr>
          <p:nvPr>
            <p:ph type="ftr" sz="quarter" idx="11"/>
          </p:nvPr>
        </p:nvSpPr>
        <p:spPr/>
        <p:txBody>
          <a:bodyPr/>
          <a:lstStyle/>
          <a:p>
            <a:r>
              <a:rPr lang="en-US" noProof="0" dirty="0"/>
              <a:t>Add a Footer</a:t>
            </a:r>
          </a:p>
        </p:txBody>
      </p:sp>
      <p:sp>
        <p:nvSpPr>
          <p:cNvPr id="1048613"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2097155" name="Picture 7" descr="Celestia-R1---OverlayContentHD.png"/>
          <p:cNvPicPr>
            <a:picLocks noChangeAspect="1"/>
          </p:cNvPicPr>
          <p:nvPr/>
        </p:nvPicPr>
        <p:blipFill>
          <a:blip r:embed="rId2"/>
          <a:stretch>
            <a:fillRect/>
          </a:stretch>
        </p:blipFill>
        <p:spPr>
          <a:xfrm flipH="1">
            <a:off x="0" y="0"/>
            <a:ext cx="12188825" cy="6856214"/>
          </a:xfrm>
          <a:prstGeom prst="rect">
            <a:avLst/>
          </a:prstGeom>
        </p:spPr>
      </p:pic>
      <p:sp>
        <p:nvSpPr>
          <p:cNvPr id="1048600"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048601"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dirty="0"/>
              <a:t>Click icon to add picture</a:t>
            </a:r>
          </a:p>
        </p:txBody>
      </p:sp>
      <p:sp>
        <p:nvSpPr>
          <p:cNvPr id="1048602"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1048603" name="Date Placeholder 4"/>
          <p:cNvSpPr>
            <a:spLocks noGrp="1"/>
          </p:cNvSpPr>
          <p:nvPr>
            <p:ph type="dt" sz="half" idx="10"/>
          </p:nvPr>
        </p:nvSpPr>
        <p:spPr/>
        <p:txBody>
          <a:bodyPr/>
          <a:lstStyle/>
          <a:p>
            <a:fld id="{984B7D2A-0DF8-424B-9572-B79AEBB2D9DC}" type="datetimeFigureOut">
              <a:rPr lang="en-US" noProof="0" smtClean="0"/>
              <a:t>2/1/2023</a:t>
            </a:fld>
            <a:endParaRPr lang="en-US" noProof="0" dirty="0"/>
          </a:p>
        </p:txBody>
      </p:sp>
      <p:sp>
        <p:nvSpPr>
          <p:cNvPr id="1048604" name="Footer Placeholder 5"/>
          <p:cNvSpPr>
            <a:spLocks noGrp="1"/>
          </p:cNvSpPr>
          <p:nvPr>
            <p:ph type="ftr" sz="quarter" idx="11"/>
          </p:nvPr>
        </p:nvSpPr>
        <p:spPr/>
        <p:txBody>
          <a:bodyPr/>
          <a:lstStyle/>
          <a:p>
            <a:r>
              <a:rPr lang="en-US" noProof="0" dirty="0"/>
              <a:t>Add a Footer</a:t>
            </a:r>
          </a:p>
        </p:txBody>
      </p:sp>
      <p:sp>
        <p:nvSpPr>
          <p:cNvPr id="1048605"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2097162" name="Picture 15"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633"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048634"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048635"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48636"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lvl2pPr>
            <a:lvl3pPr marL="914400" indent="0">
              <a:buFontTx/>
              <a:buNone/>
            </a:lvl3pPr>
            <a:lvl4pPr marL="1371600" indent="0">
              <a:buFontTx/>
              <a:buNone/>
            </a:lvl4pPr>
            <a:lvl5pPr marL="1828800" indent="0">
              <a:buFontTx/>
              <a:buNone/>
            </a:lvl5pPr>
          </a:lstStyle>
          <a:p>
            <a:pPr lvl="0"/>
            <a:r>
              <a:rPr lang="en-US" noProof="0"/>
              <a:t>Click to edit Master text styles</a:t>
            </a:r>
          </a:p>
        </p:txBody>
      </p:sp>
      <p:sp>
        <p:nvSpPr>
          <p:cNvPr id="1048637" name="Rectangle: Rounded Corners 6"/>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48638"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048639" name="Date Placeholder 3"/>
          <p:cNvSpPr>
            <a:spLocks noGrp="1"/>
          </p:cNvSpPr>
          <p:nvPr>
            <p:ph type="dt" sz="half" idx="10"/>
          </p:nvPr>
        </p:nvSpPr>
        <p:spPr/>
        <p:txBody>
          <a:bodyPr/>
          <a:lstStyle/>
          <a:p>
            <a:fld id="{984B7D2A-0DF8-424B-9572-B79AEBB2D9DC}" type="datetimeFigureOut">
              <a:rPr lang="en-US" noProof="0" smtClean="0"/>
              <a:t>2/1/2023</a:t>
            </a:fld>
            <a:endParaRPr lang="en-US" noProof="0" dirty="0"/>
          </a:p>
        </p:txBody>
      </p:sp>
      <p:sp>
        <p:nvSpPr>
          <p:cNvPr id="1048640" name="Footer Placeholder 4"/>
          <p:cNvSpPr>
            <a:spLocks noGrp="1"/>
          </p:cNvSpPr>
          <p:nvPr>
            <p:ph type="ftr" sz="quarter" idx="11"/>
          </p:nvPr>
        </p:nvSpPr>
        <p:spPr/>
        <p:txBody>
          <a:bodyPr/>
          <a:lstStyle/>
          <a:p>
            <a:endParaRPr lang="en-US" noProof="0" dirty="0"/>
          </a:p>
        </p:txBody>
      </p:sp>
      <p:sp>
        <p:nvSpPr>
          <p:cNvPr id="1048641"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97157" name="Picture 10" descr="Celestia-R1---OverlayContentHD.png"/>
          <p:cNvPicPr>
            <a:picLocks noChangeAspect="1"/>
          </p:cNvPicPr>
          <p:nvPr userDrawn="1"/>
        </p:nvPicPr>
        <p:blipFill>
          <a:blip r:embed="rId2"/>
          <a:stretch>
            <a:fillRect/>
          </a:stretch>
        </p:blipFill>
        <p:spPr>
          <a:xfrm>
            <a:off x="0" y="0"/>
            <a:ext cx="12188825" cy="6856214"/>
          </a:xfrm>
          <a:prstGeom prst="rect">
            <a:avLst/>
          </a:prstGeom>
        </p:spPr>
      </p:pic>
      <p:sp>
        <p:nvSpPr>
          <p:cNvPr id="1048616"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1048617"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48618"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619"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48620"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621" name="Date Placeholder 6"/>
          <p:cNvSpPr>
            <a:spLocks noGrp="1"/>
          </p:cNvSpPr>
          <p:nvPr>
            <p:ph type="dt" sz="half" idx="10"/>
          </p:nvPr>
        </p:nvSpPr>
        <p:spPr/>
        <p:txBody>
          <a:bodyPr/>
          <a:lstStyle/>
          <a:p>
            <a:fld id="{984B7D2A-0DF8-424B-9572-B79AEBB2D9DC}" type="datetimeFigureOut">
              <a:rPr lang="en-US" noProof="0" smtClean="0"/>
              <a:t>2/1/2023</a:t>
            </a:fld>
            <a:endParaRPr lang="en-US" noProof="0" dirty="0"/>
          </a:p>
        </p:txBody>
      </p:sp>
      <p:sp>
        <p:nvSpPr>
          <p:cNvPr id="1048622" name="Footer Placeholder 7"/>
          <p:cNvSpPr>
            <a:spLocks noGrp="1"/>
          </p:cNvSpPr>
          <p:nvPr>
            <p:ph type="ftr" sz="quarter" idx="11"/>
          </p:nvPr>
        </p:nvSpPr>
        <p:spPr/>
        <p:txBody>
          <a:bodyPr/>
          <a:lstStyle/>
          <a:p>
            <a:r>
              <a:rPr lang="en-US" noProof="0" dirty="0"/>
              <a:t>Add a Footer</a:t>
            </a:r>
          </a:p>
        </p:txBody>
      </p:sp>
      <p:sp>
        <p:nvSpPr>
          <p:cNvPr id="1048623"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3145729" name="Straight Connector 11"/>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2097175" name="Picture 7" descr="Celestia-R1---OverlayContentHD.png"/>
          <p:cNvPicPr>
            <a:picLocks noChangeAspect="1"/>
          </p:cNvPicPr>
          <p:nvPr/>
        </p:nvPicPr>
        <p:blipFill>
          <a:blip r:embed="rId2"/>
          <a:stretch>
            <a:fillRect/>
          </a:stretch>
        </p:blipFill>
        <p:spPr>
          <a:xfrm>
            <a:off x="0" y="0"/>
            <a:ext cx="12188825" cy="6856214"/>
          </a:xfrm>
          <a:prstGeom prst="rect">
            <a:avLst/>
          </a:prstGeom>
        </p:spPr>
      </p:pic>
      <p:sp>
        <p:nvSpPr>
          <p:cNvPr id="104868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1048683" name="Rectangle: Rounded Corners 8"/>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48684"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685"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686" name="Date Placeholder 4"/>
          <p:cNvSpPr>
            <a:spLocks noGrp="1"/>
          </p:cNvSpPr>
          <p:nvPr>
            <p:ph type="dt" sz="half" idx="10"/>
          </p:nvPr>
        </p:nvSpPr>
        <p:spPr/>
        <p:txBody>
          <a:bodyPr/>
          <a:lstStyle/>
          <a:p>
            <a:fld id="{984B7D2A-0DF8-424B-9572-B79AEBB2D9DC}" type="datetimeFigureOut">
              <a:rPr lang="en-US" noProof="0" smtClean="0"/>
              <a:t>2/1/2023</a:t>
            </a:fld>
            <a:endParaRPr lang="en-US" noProof="0" dirty="0"/>
          </a:p>
        </p:txBody>
      </p:sp>
      <p:sp>
        <p:nvSpPr>
          <p:cNvPr id="1048687" name="Footer Placeholder 5"/>
          <p:cNvSpPr>
            <a:spLocks noGrp="1"/>
          </p:cNvSpPr>
          <p:nvPr>
            <p:ph type="ftr" sz="quarter" idx="11"/>
          </p:nvPr>
        </p:nvSpPr>
        <p:spPr/>
        <p:txBody>
          <a:bodyPr/>
          <a:lstStyle/>
          <a:p>
            <a:r>
              <a:rPr lang="en-US" noProof="0" dirty="0"/>
              <a:t>Add a Footer</a:t>
            </a:r>
          </a:p>
        </p:txBody>
      </p:sp>
      <p:sp>
        <p:nvSpPr>
          <p:cNvPr id="1048688"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3145737" name="Straight Connector 9"/>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48576"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1048577"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578"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2/1/2023</a:t>
            </a:fld>
            <a:endParaRPr lang="en-US" noProof="0" dirty="0"/>
          </a:p>
        </p:txBody>
      </p:sp>
      <p:sp>
        <p:nvSpPr>
          <p:cNvPr id="1048579"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1048580"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www.quickcompany.in/patents/rain-sensing-umbrella-rain-sensing-hands-free-auto-open-closed-umbrella-bag%23documents"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Picture 8" descr="pillar icon"/>
          <p:cNvPicPr>
            <a:picLocks/>
          </p:cNvPicPr>
          <p:nvPr/>
        </p:nvPicPr>
        <p:blipFill>
          <a:blip r:embed="rId2"/>
          <a:stretch>
            <a:fillRect/>
          </a:stretch>
        </p:blipFill>
        <p:spPr>
          <a:xfrm>
            <a:off x="9577705" y="1524000"/>
            <a:ext cx="1905000" cy="1905000"/>
          </a:xfrm>
          <a:prstGeom prst="rect">
            <a:avLst/>
          </a:prstGeom>
          <a:ln>
            <a:noFill/>
          </a:ln>
        </p:spPr>
      </p:pic>
      <p:sp>
        <p:nvSpPr>
          <p:cNvPr id="1048586" name="Title 1"/>
          <p:cNvSpPr>
            <a:spLocks noGrp="1"/>
          </p:cNvSpPr>
          <p:nvPr>
            <p:ph type="ctrTitle"/>
          </p:nvPr>
        </p:nvSpPr>
        <p:spPr>
          <a:xfrm>
            <a:off x="2476500" y="2716272"/>
            <a:ext cx="8683625" cy="1676434"/>
          </a:xfrm>
        </p:spPr>
        <p:txBody>
          <a:bodyPr/>
          <a:lstStyle/>
          <a:p>
            <a:pPr algn="ctr"/>
            <a:r>
              <a:rPr lang="en-US" dirty="0">
                <a:latin typeface="Comic Sans MS" panose="030F0702030302020204" pitchFamily="66" charset="0"/>
              </a:rPr>
              <a:t>KAAS Umbrella </a:t>
            </a:r>
          </a:p>
        </p:txBody>
      </p:sp>
      <p:sp>
        <p:nvSpPr>
          <p:cNvPr id="1048587" name="TextBox 1"/>
          <p:cNvSpPr txBox="1"/>
          <p:nvPr/>
        </p:nvSpPr>
        <p:spPr>
          <a:xfrm>
            <a:off x="4348065" y="4469363"/>
            <a:ext cx="5038531" cy="369332"/>
          </a:xfrm>
          <a:prstGeom prst="rect">
            <a:avLst/>
          </a:prstGeom>
          <a:noFill/>
        </p:spPr>
        <p:txBody>
          <a:bodyPr wrap="square" rtlCol="0">
            <a:spAutoFit/>
          </a:bodyPr>
          <a:lstStyle/>
          <a:p>
            <a:r>
              <a:rPr lang="en-IN" dirty="0"/>
              <a:t>The next gen backpack umbrella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TextBox 4"/>
          <p:cNvSpPr txBox="1"/>
          <p:nvPr/>
        </p:nvSpPr>
        <p:spPr>
          <a:xfrm>
            <a:off x="842222" y="984559"/>
            <a:ext cx="2366682" cy="461665"/>
          </a:xfrm>
          <a:prstGeom prst="rect">
            <a:avLst/>
          </a:prstGeom>
          <a:noFill/>
        </p:spPr>
        <p:txBody>
          <a:bodyPr wrap="square" rtlCol="0">
            <a:spAutoFit/>
          </a:bodyPr>
          <a:lstStyle/>
          <a:p>
            <a:pPr marL="285750" indent="-285750">
              <a:buFont typeface="Arial" panose="020B0604020202020204" pitchFamily="34" charset="0"/>
              <a:buChar char="•"/>
            </a:pPr>
            <a:r>
              <a:rPr lang="en-IN" sz="2400" i="1" u="sng" dirty="0">
                <a:latin typeface="Arial" panose="020B0604020202020204" pitchFamily="34" charset="0"/>
                <a:cs typeface="Arial" panose="020B0604020202020204" pitchFamily="34" charset="0"/>
              </a:rPr>
              <a:t>Servo Motors:</a:t>
            </a:r>
          </a:p>
        </p:txBody>
      </p:sp>
      <p:sp>
        <p:nvSpPr>
          <p:cNvPr id="1048650" name="TextBox 5"/>
          <p:cNvSpPr txBox="1"/>
          <p:nvPr/>
        </p:nvSpPr>
        <p:spPr>
          <a:xfrm>
            <a:off x="4538798" y="1788679"/>
            <a:ext cx="6694439" cy="2246769"/>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The servo motor is an electrical motor that uses control electronics to continuously determine accurate locations, speeds, and torque (servo controller). Precision customization and programming for the motor's actuation are also made possible via a desktop application with the control electronics, offering a high level of dynamism and originality.</a:t>
            </a:r>
            <a:endParaRPr lang="en-IN" sz="2000" dirty="0">
              <a:latin typeface="Arial" panose="020B0604020202020204" pitchFamily="34" charset="0"/>
              <a:cs typeface="Arial" panose="020B0604020202020204" pitchFamily="34" charset="0"/>
            </a:endParaRPr>
          </a:p>
        </p:txBody>
      </p:sp>
      <p:pic>
        <p:nvPicPr>
          <p:cNvPr id="2097165" name="Picture 2097162"/>
          <p:cNvPicPr>
            <a:picLocks/>
          </p:cNvPicPr>
          <p:nvPr/>
        </p:nvPicPr>
        <p:blipFill>
          <a:blip r:embed="rId2"/>
          <a:stretch>
            <a:fillRect/>
          </a:stretch>
        </p:blipFill>
        <p:spPr>
          <a:xfrm>
            <a:off x="958763" y="1788679"/>
            <a:ext cx="2910872" cy="24387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extBox 2"/>
          <p:cNvSpPr txBox="1"/>
          <p:nvPr/>
        </p:nvSpPr>
        <p:spPr>
          <a:xfrm>
            <a:off x="708212" y="492170"/>
            <a:ext cx="6096000" cy="369332"/>
          </a:xfrm>
          <a:prstGeom prst="rect">
            <a:avLst/>
          </a:prstGeom>
          <a:noFill/>
        </p:spPr>
        <p:txBody>
          <a:bodyPr wrap="square">
            <a:spAutoFit/>
          </a:bodyPr>
          <a:lstStyle/>
          <a:p>
            <a:pPr>
              <a:spcBef>
                <a:spcPts val="100"/>
              </a:spcBef>
              <a:spcAft>
                <a:spcPts val="100"/>
              </a:spcAft>
              <a:buFont typeface="Arial" panose="020B0604020202020204" pitchFamily="34" charset="0"/>
              <a:buChar char="•"/>
            </a:pPr>
            <a:r>
              <a:rPr lang="en-IN" sz="1800" i="1" u="sng" dirty="0">
                <a:latin typeface="Arial" panose="020B0604020202020204" pitchFamily="34" charset="0"/>
                <a:cs typeface="Arial" panose="020B0604020202020204" pitchFamily="34" charset="0"/>
              </a:rPr>
              <a:t>Jumper Wires</a:t>
            </a:r>
          </a:p>
        </p:txBody>
      </p:sp>
      <p:sp>
        <p:nvSpPr>
          <p:cNvPr id="1048652" name="TextBox 3"/>
          <p:cNvSpPr txBox="1"/>
          <p:nvPr/>
        </p:nvSpPr>
        <p:spPr>
          <a:xfrm>
            <a:off x="5163670" y="1290918"/>
            <a:ext cx="5127811" cy="1780540"/>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Simply said, jumper wires are cables having connector pins at every end that may be used to link two places without soldering. With the use of a breadboard and other prototype equipment, jumper wires are frequently utilized to make it simple to alter a circuit as required. Pretty easy. Jumper wires are among the most fundamental items there is.</a:t>
            </a:r>
            <a:endParaRPr lang="en-IN" sz="1600" dirty="0">
              <a:latin typeface="Arial" panose="020B0604020202020204" pitchFamily="34" charset="0"/>
              <a:cs typeface="Arial" panose="020B0604020202020204" pitchFamily="34" charset="0"/>
            </a:endParaRPr>
          </a:p>
        </p:txBody>
      </p:sp>
      <p:sp>
        <p:nvSpPr>
          <p:cNvPr id="1048653" name="TextBox 5"/>
          <p:cNvSpPr txBox="1"/>
          <p:nvPr/>
        </p:nvSpPr>
        <p:spPr>
          <a:xfrm>
            <a:off x="851647" y="3244334"/>
            <a:ext cx="6096000" cy="369332"/>
          </a:xfrm>
          <a:prstGeom prst="rect">
            <a:avLst/>
          </a:prstGeom>
          <a:noFill/>
        </p:spPr>
        <p:txBody>
          <a:bodyPr wrap="square">
            <a:spAutoFit/>
          </a:bodyPr>
          <a:lstStyle/>
          <a:p>
            <a:pPr>
              <a:spcBef>
                <a:spcPts val="100"/>
              </a:spcBef>
              <a:spcAft>
                <a:spcPts val="100"/>
              </a:spcAft>
              <a:buFont typeface="Arial" panose="020B0604020202020204" pitchFamily="34" charset="0"/>
              <a:buChar char="•"/>
            </a:pPr>
            <a:r>
              <a:rPr lang="en-IN" sz="1800" i="1" u="sng" dirty="0">
                <a:latin typeface="Arial" panose="020B0604020202020204" pitchFamily="34" charset="0"/>
                <a:cs typeface="Arial" panose="020B0604020202020204" pitchFamily="34" charset="0"/>
              </a:rPr>
              <a:t>Umbrella cloth(raincoat cloth)</a:t>
            </a:r>
          </a:p>
        </p:txBody>
      </p:sp>
      <p:pic>
        <p:nvPicPr>
          <p:cNvPr id="2097166" name="Picture 4" descr="See the source image"/>
          <p:cNvPicPr>
            <a:picLocks noChangeAspect="1" noChangeArrowheads="1"/>
          </p:cNvPicPr>
          <p:nvPr/>
        </p:nvPicPr>
        <p:blipFill>
          <a:blip r:embed="rId2"/>
          <a:srcRect/>
          <a:stretch>
            <a:fillRect/>
          </a:stretch>
        </p:blipFill>
        <p:spPr bwMode="auto">
          <a:xfrm>
            <a:off x="914400" y="3853745"/>
            <a:ext cx="2588761" cy="2290875"/>
          </a:xfrm>
          <a:prstGeom prst="rect">
            <a:avLst/>
          </a:prstGeom>
          <a:noFill/>
        </p:spPr>
      </p:pic>
      <p:sp>
        <p:nvSpPr>
          <p:cNvPr id="1048654" name="TextBox 6"/>
          <p:cNvSpPr txBox="1"/>
          <p:nvPr/>
        </p:nvSpPr>
        <p:spPr>
          <a:xfrm>
            <a:off x="5307105" y="4013537"/>
            <a:ext cx="5405719" cy="830997"/>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Its purpose is to shield the user from the rain. The fabric of the garment is of high quality. The fabric is environmentally friendly.</a:t>
            </a:r>
            <a:endParaRPr lang="en-IN" sz="1600" dirty="0">
              <a:latin typeface="Arial" panose="020B0604020202020204" pitchFamily="34" charset="0"/>
              <a:cs typeface="Arial" panose="020B0604020202020204" pitchFamily="34" charset="0"/>
            </a:endParaRPr>
          </a:p>
        </p:txBody>
      </p:sp>
      <p:pic>
        <p:nvPicPr>
          <p:cNvPr id="2097167" name="Picture 2097167"/>
          <p:cNvPicPr>
            <a:picLocks/>
          </p:cNvPicPr>
          <p:nvPr/>
        </p:nvPicPr>
        <p:blipFill>
          <a:blip r:embed="rId3"/>
          <a:stretch>
            <a:fillRect/>
          </a:stretch>
        </p:blipFill>
        <p:spPr>
          <a:xfrm>
            <a:off x="851646" y="861502"/>
            <a:ext cx="2905186" cy="23888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extBox 2"/>
          <p:cNvSpPr txBox="1"/>
          <p:nvPr/>
        </p:nvSpPr>
        <p:spPr>
          <a:xfrm>
            <a:off x="878541" y="707322"/>
            <a:ext cx="6096000" cy="369332"/>
          </a:xfrm>
          <a:prstGeom prst="rect">
            <a:avLst/>
          </a:prstGeom>
          <a:noFill/>
        </p:spPr>
        <p:txBody>
          <a:bodyPr wrap="square">
            <a:spAutoFit/>
          </a:bodyPr>
          <a:lstStyle/>
          <a:p>
            <a:pPr>
              <a:spcBef>
                <a:spcPts val="100"/>
              </a:spcBef>
              <a:spcAft>
                <a:spcPts val="100"/>
              </a:spcAft>
              <a:buFont typeface="Arial" panose="020B0604020202020204" pitchFamily="34" charset="0"/>
              <a:buChar char="•"/>
            </a:pPr>
            <a:r>
              <a:rPr lang="en-IN" sz="1800" i="1" u="sng" dirty="0">
                <a:latin typeface="Arial" panose="020B0604020202020204" pitchFamily="34" charset="0"/>
                <a:cs typeface="Arial" panose="020B0604020202020204" pitchFamily="34" charset="0"/>
              </a:rPr>
              <a:t>Battery:</a:t>
            </a:r>
          </a:p>
        </p:txBody>
      </p:sp>
      <p:sp>
        <p:nvSpPr>
          <p:cNvPr id="1048656" name="TextBox 3"/>
          <p:cNvSpPr txBox="1"/>
          <p:nvPr/>
        </p:nvSpPr>
        <p:spPr>
          <a:xfrm>
            <a:off x="5342965" y="1147482"/>
            <a:ext cx="5208494" cy="2021841"/>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A battery is a type of energy source that is made up of one or more rechargeable batteries with terminals on both ends known as an anode (-) and a cathode (+). Chemical energy is converted into electrical energy by electrochemical cells. An electrolyte, which is commonly composed of salts or acids, is included within the battery and acts as a conducting medium, permitting the electric charge to move through the battery.</a:t>
            </a:r>
            <a:endParaRPr lang="en-IN" sz="1600" dirty="0">
              <a:latin typeface="Arial" panose="020B0604020202020204" pitchFamily="34" charset="0"/>
              <a:cs typeface="Arial" panose="020B0604020202020204" pitchFamily="34" charset="0"/>
            </a:endParaRPr>
          </a:p>
        </p:txBody>
      </p:sp>
      <p:sp>
        <p:nvSpPr>
          <p:cNvPr id="1048657" name="TextBox 5"/>
          <p:cNvSpPr txBox="1"/>
          <p:nvPr/>
        </p:nvSpPr>
        <p:spPr>
          <a:xfrm>
            <a:off x="878541" y="3524117"/>
            <a:ext cx="6096000" cy="369332"/>
          </a:xfrm>
          <a:prstGeom prst="rect">
            <a:avLst/>
          </a:prstGeom>
          <a:noFill/>
        </p:spPr>
        <p:txBody>
          <a:bodyPr wrap="square">
            <a:spAutoFit/>
          </a:bodyPr>
          <a:lstStyle/>
          <a:p>
            <a:pPr>
              <a:spcBef>
                <a:spcPts val="100"/>
              </a:spcBef>
              <a:spcAft>
                <a:spcPts val="100"/>
              </a:spcAft>
              <a:buFont typeface="Arial" panose="020B0604020202020204" pitchFamily="34" charset="0"/>
              <a:buChar char="•"/>
            </a:pPr>
            <a:r>
              <a:rPr lang="en-IN" sz="1800" i="1" u="sng" dirty="0">
                <a:latin typeface="Arial" panose="020B0604020202020204" pitchFamily="34" charset="0"/>
                <a:cs typeface="Arial" panose="020B0604020202020204" pitchFamily="34" charset="0"/>
              </a:rPr>
              <a:t>Thin metal rods</a:t>
            </a:r>
          </a:p>
        </p:txBody>
      </p:sp>
      <p:pic>
        <p:nvPicPr>
          <p:cNvPr id="2097168" name="Picture 4" descr="See the source image"/>
          <p:cNvPicPr>
            <a:picLocks noChangeAspect="1" noChangeArrowheads="1"/>
          </p:cNvPicPr>
          <p:nvPr/>
        </p:nvPicPr>
        <p:blipFill>
          <a:blip r:embed="rId2"/>
          <a:srcRect/>
          <a:stretch>
            <a:fillRect/>
          </a:stretch>
        </p:blipFill>
        <p:spPr bwMode="auto">
          <a:xfrm>
            <a:off x="1309687" y="4383411"/>
            <a:ext cx="2617423" cy="1767266"/>
          </a:xfrm>
          <a:prstGeom prst="rect">
            <a:avLst/>
          </a:prstGeom>
          <a:noFill/>
        </p:spPr>
      </p:pic>
      <p:sp>
        <p:nvSpPr>
          <p:cNvPr id="1048658" name="TextBox 8"/>
          <p:cNvSpPr txBox="1"/>
          <p:nvPr/>
        </p:nvSpPr>
        <p:spPr>
          <a:xfrm>
            <a:off x="5342965" y="4445713"/>
            <a:ext cx="5602942" cy="830997"/>
          </a:xfrm>
          <a:prstGeom prst="rect">
            <a:avLst/>
          </a:prstGeom>
          <a:noFill/>
        </p:spPr>
        <p:txBody>
          <a:bodyPr wrap="square">
            <a:spAutoFit/>
          </a:bodyPr>
          <a:lstStyle/>
          <a:p>
            <a:pPr algn="just"/>
            <a:r>
              <a:rPr lang="en-US" sz="1600" dirty="0">
                <a:latin typeface="Arial" panose="020B0604020202020204" pitchFamily="34" charset="0"/>
                <a:cs typeface="Arial" panose="020B0604020202020204" pitchFamily="34" charset="0"/>
              </a:rPr>
              <a:t>It serves to support and support the umbrella's design. On top, it may also be utilized to create the appearance of an umbrella.</a:t>
            </a:r>
            <a:endParaRPr lang="en-IN" sz="1600" dirty="0">
              <a:latin typeface="Arial" panose="020B0604020202020204" pitchFamily="34" charset="0"/>
              <a:cs typeface="Arial" panose="020B0604020202020204" pitchFamily="34" charset="0"/>
            </a:endParaRPr>
          </a:p>
        </p:txBody>
      </p:sp>
      <p:pic>
        <p:nvPicPr>
          <p:cNvPr id="2097169" name="Picture 2097164"/>
          <p:cNvPicPr>
            <a:picLocks/>
          </p:cNvPicPr>
          <p:nvPr/>
        </p:nvPicPr>
        <p:blipFill>
          <a:blip r:embed="rId3"/>
          <a:stretch>
            <a:fillRect/>
          </a:stretch>
        </p:blipFill>
        <p:spPr>
          <a:xfrm>
            <a:off x="1309686" y="1409523"/>
            <a:ext cx="2708806" cy="20194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extBox 4"/>
          <p:cNvSpPr txBox="1"/>
          <p:nvPr/>
        </p:nvSpPr>
        <p:spPr>
          <a:xfrm>
            <a:off x="1183342" y="581816"/>
            <a:ext cx="6096000" cy="369332"/>
          </a:xfrm>
          <a:prstGeom prst="rect">
            <a:avLst/>
          </a:prstGeom>
          <a:noFill/>
        </p:spPr>
        <p:txBody>
          <a:bodyPr wrap="square">
            <a:spAutoFit/>
          </a:bodyPr>
          <a:lstStyle/>
          <a:p>
            <a:pPr>
              <a:spcBef>
                <a:spcPts val="100"/>
              </a:spcBef>
              <a:spcAft>
                <a:spcPts val="100"/>
              </a:spcAft>
              <a:buFont typeface="Arial" panose="020B0604020202020204" pitchFamily="34" charset="0"/>
              <a:buChar char="•"/>
            </a:pPr>
            <a:r>
              <a:rPr lang="en-IN" sz="1800" i="1" u="sng" dirty="0">
                <a:latin typeface="Arial" panose="020B0604020202020204" pitchFamily="34" charset="0"/>
                <a:cs typeface="Arial" panose="020B0604020202020204" pitchFamily="34" charset="0"/>
              </a:rPr>
              <a:t>Push Button</a:t>
            </a:r>
          </a:p>
        </p:txBody>
      </p:sp>
      <p:sp>
        <p:nvSpPr>
          <p:cNvPr id="1048660" name="TextBox 5"/>
          <p:cNvSpPr txBox="1"/>
          <p:nvPr/>
        </p:nvSpPr>
        <p:spPr>
          <a:xfrm>
            <a:off x="5056094" y="1078078"/>
            <a:ext cx="5782236" cy="1539240"/>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A push-button (sometimes written pushbutton) is a basic switch mechanism used to control some component of a machine. Buttons are usually constructed of a hard substance, such as metal or plastic. The surface is often flat or contoured to accommodate the individual finger or palm, allowing it to be depressed or pushed effortlessly.</a:t>
            </a:r>
            <a:endParaRPr lang="en-IN" sz="1600" dirty="0">
              <a:latin typeface="Arial" panose="020B0604020202020204" pitchFamily="34" charset="0"/>
              <a:cs typeface="Arial" panose="020B0604020202020204" pitchFamily="34" charset="0"/>
            </a:endParaRPr>
          </a:p>
        </p:txBody>
      </p:sp>
      <p:sp>
        <p:nvSpPr>
          <p:cNvPr id="1048661" name="TextBox 7"/>
          <p:cNvSpPr txBox="1"/>
          <p:nvPr/>
        </p:nvSpPr>
        <p:spPr>
          <a:xfrm>
            <a:off x="959223" y="3065041"/>
            <a:ext cx="6096000" cy="369332"/>
          </a:xfrm>
          <a:prstGeom prst="rect">
            <a:avLst/>
          </a:prstGeom>
          <a:noFill/>
        </p:spPr>
        <p:txBody>
          <a:bodyPr wrap="square">
            <a:spAutoFit/>
          </a:bodyPr>
          <a:lstStyle/>
          <a:p>
            <a:pPr>
              <a:spcBef>
                <a:spcPts val="100"/>
              </a:spcBef>
              <a:spcAft>
                <a:spcPts val="100"/>
              </a:spcAft>
              <a:buFont typeface="Arial" panose="020B0604020202020204" pitchFamily="34" charset="0"/>
              <a:buChar char="•"/>
            </a:pPr>
            <a:r>
              <a:rPr lang="en-IN" sz="1800" i="1" u="sng" dirty="0">
                <a:latin typeface="Arial" panose="020B0604020202020204" pitchFamily="34" charset="0"/>
                <a:cs typeface="Arial" panose="020B0604020202020204" pitchFamily="34" charset="0"/>
              </a:rPr>
              <a:t>Arduino UNO</a:t>
            </a:r>
          </a:p>
        </p:txBody>
      </p:sp>
      <p:sp>
        <p:nvSpPr>
          <p:cNvPr id="1048662" name="TextBox 10"/>
          <p:cNvSpPr txBox="1"/>
          <p:nvPr/>
        </p:nvSpPr>
        <p:spPr>
          <a:xfrm>
            <a:off x="5056093" y="3899647"/>
            <a:ext cx="5719483" cy="2021840"/>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An ATmega328p microcontroller is used in the Arduino Uno, a particular type of Arduino board that is made available as open-source hardware. The Arduino Uno has a number of input and output analogue and digital pins that are used to attach the board to other parts. Six of the fourteen I/O pins installed inside are analogue input pins. A USB connector on the board may be utilized to deliver power to it. The board is used to develop circuits for electronics applications.</a:t>
            </a:r>
            <a:endParaRPr lang="en-IN" sz="1600" dirty="0">
              <a:latin typeface="Arial" panose="020B0604020202020204" pitchFamily="34" charset="0"/>
              <a:cs typeface="Arial" panose="020B0604020202020204" pitchFamily="34" charset="0"/>
            </a:endParaRPr>
          </a:p>
        </p:txBody>
      </p:sp>
      <p:pic>
        <p:nvPicPr>
          <p:cNvPr id="2097170" name="Picture 2097165"/>
          <p:cNvPicPr>
            <a:picLocks/>
          </p:cNvPicPr>
          <p:nvPr/>
        </p:nvPicPr>
        <p:blipFill>
          <a:blip r:embed="rId2"/>
          <a:stretch>
            <a:fillRect/>
          </a:stretch>
        </p:blipFill>
        <p:spPr>
          <a:xfrm>
            <a:off x="1548431" y="1322649"/>
            <a:ext cx="2378639" cy="1773331"/>
          </a:xfrm>
          <a:prstGeom prst="rect">
            <a:avLst/>
          </a:prstGeom>
        </p:spPr>
      </p:pic>
      <p:pic>
        <p:nvPicPr>
          <p:cNvPr id="2097171" name="Picture 2097166"/>
          <p:cNvPicPr>
            <a:picLocks/>
          </p:cNvPicPr>
          <p:nvPr/>
        </p:nvPicPr>
        <p:blipFill>
          <a:blip r:embed="rId3"/>
          <a:stretch>
            <a:fillRect/>
          </a:stretch>
        </p:blipFill>
        <p:spPr>
          <a:xfrm>
            <a:off x="1462408" y="3850739"/>
            <a:ext cx="2464654" cy="17090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TextBox 4"/>
          <p:cNvSpPr txBox="1"/>
          <p:nvPr/>
        </p:nvSpPr>
        <p:spPr>
          <a:xfrm>
            <a:off x="1183342" y="581816"/>
            <a:ext cx="6096000" cy="369332"/>
          </a:xfrm>
          <a:prstGeom prst="rect">
            <a:avLst/>
          </a:prstGeom>
          <a:noFill/>
        </p:spPr>
        <p:txBody>
          <a:bodyPr wrap="square">
            <a:spAutoFit/>
          </a:bodyPr>
          <a:lstStyle/>
          <a:p>
            <a:pPr>
              <a:spcBef>
                <a:spcPts val="100"/>
              </a:spcBef>
              <a:spcAft>
                <a:spcPts val="100"/>
              </a:spcAft>
              <a:buFont typeface="Arial" panose="020B0604020202020204" pitchFamily="34" charset="0"/>
              <a:buChar char="•"/>
            </a:pPr>
            <a:r>
              <a:rPr lang="en-IN" i="1" u="sng" dirty="0">
                <a:latin typeface="Arial" panose="020B0604020202020204" pitchFamily="34" charset="0"/>
                <a:cs typeface="Arial" panose="020B0604020202020204" pitchFamily="34" charset="0"/>
              </a:rPr>
              <a:t>Backpack</a:t>
            </a:r>
            <a:endParaRPr lang="en-IN" sz="1800" i="1" u="sng" dirty="0">
              <a:latin typeface="Arial" panose="020B0604020202020204" pitchFamily="34" charset="0"/>
              <a:cs typeface="Arial" panose="020B0604020202020204" pitchFamily="34" charset="0"/>
            </a:endParaRPr>
          </a:p>
        </p:txBody>
      </p:sp>
      <p:sp>
        <p:nvSpPr>
          <p:cNvPr id="1048664" name="TextBox 5"/>
          <p:cNvSpPr txBox="1"/>
          <p:nvPr/>
        </p:nvSpPr>
        <p:spPr>
          <a:xfrm>
            <a:off x="5056094" y="1078078"/>
            <a:ext cx="5782236" cy="1077218"/>
          </a:xfrm>
          <a:prstGeom prst="rect">
            <a:avLst/>
          </a:prstGeom>
          <a:noFill/>
        </p:spPr>
        <p:txBody>
          <a:bodyPr wrap="square" rtlCol="0">
            <a:spAutoFit/>
          </a:bodyPr>
          <a:lstStyle/>
          <a:p>
            <a:pPr algn="just"/>
            <a:r>
              <a:rPr lang="en-IN" sz="1600" dirty="0">
                <a:latin typeface="Arial" panose="020B0604020202020204" pitchFamily="34" charset="0"/>
                <a:cs typeface="Arial" panose="020B0604020202020204" pitchFamily="34" charset="0"/>
              </a:rPr>
              <a:t>A backpack is a simplest frameless form, a fabric sack carried on one’s back and secured with two straps that go over the shoulders, but it can have an external frame, internal frame, and there are bodypacks.</a:t>
            </a:r>
          </a:p>
        </p:txBody>
      </p:sp>
      <p:pic>
        <p:nvPicPr>
          <p:cNvPr id="2097172" name="Picture 2"/>
          <p:cNvPicPr>
            <a:picLocks noChangeAspect="1"/>
          </p:cNvPicPr>
          <p:nvPr/>
        </p:nvPicPr>
        <p:blipFill rotWithShape="1">
          <a:blip r:embed="rId2"/>
          <a:srcRect l="8575" r="13987"/>
          <a:stretch>
            <a:fillRect/>
          </a:stretch>
        </p:blipFill>
        <p:spPr>
          <a:xfrm>
            <a:off x="1183342" y="951148"/>
            <a:ext cx="3564294" cy="20568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7" name="Title 1048726"/>
          <p:cNvSpPr>
            <a:spLocks noGrp="1"/>
          </p:cNvSpPr>
          <p:nvPr>
            <p:ph type="title"/>
          </p:nvPr>
        </p:nvSpPr>
        <p:spPr/>
        <p:txBody>
          <a:bodyPr/>
          <a:lstStyle/>
          <a:p>
            <a:r>
              <a:rPr lang="en-US"/>
              <a:t>Budget analysis</a:t>
            </a:r>
            <a:endParaRPr lang="en-GB"/>
          </a:p>
        </p:txBody>
      </p:sp>
      <p:sp>
        <p:nvSpPr>
          <p:cNvPr id="1048728" name="Content Placeholder 1048727"/>
          <p:cNvSpPr>
            <a:spLocks noGrp="1"/>
          </p:cNvSpPr>
          <p:nvPr>
            <p:ph idx="1"/>
          </p:nvPr>
        </p:nvSpPr>
        <p:spPr/>
        <p:txBody>
          <a:bodyPr/>
          <a:lstStyle/>
          <a:p>
            <a:r>
              <a:rPr lang="en-US" dirty="0"/>
              <a:t>The total cost for the complete project is around 2500/- </a:t>
            </a:r>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Title 1"/>
          <p:cNvSpPr>
            <a:spLocks noGrp="1"/>
          </p:cNvSpPr>
          <p:nvPr>
            <p:ph type="title"/>
          </p:nvPr>
        </p:nvSpPr>
        <p:spPr/>
        <p:txBody>
          <a:bodyPr>
            <a:normAutofit/>
          </a:bodyPr>
          <a:lstStyle/>
          <a:p>
            <a:r>
              <a:rPr lang="en-IN" sz="2000" b="1" i="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BLOCK DIAGRAM:</a:t>
            </a:r>
          </a:p>
        </p:txBody>
      </p:sp>
      <p:sp>
        <p:nvSpPr>
          <p:cNvPr id="1048670" name="Oval 5"/>
          <p:cNvSpPr/>
          <p:nvPr/>
        </p:nvSpPr>
        <p:spPr>
          <a:xfrm>
            <a:off x="4558747" y="1239600"/>
            <a:ext cx="3074505" cy="1260000"/>
          </a:xfrm>
          <a:prstGeom prst="ellipse">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i="1" dirty="0">
                <a:solidFill>
                  <a:schemeClr val="bg1"/>
                </a:solidFill>
              </a:rPr>
              <a:t>Power Supply</a:t>
            </a:r>
            <a:endParaRPr lang="en-IN" sz="2800" i="1" dirty="0">
              <a:solidFill>
                <a:schemeClr val="bg1"/>
              </a:solidFill>
            </a:endParaRPr>
          </a:p>
        </p:txBody>
      </p:sp>
      <p:cxnSp>
        <p:nvCxnSpPr>
          <p:cNvPr id="3145730" name="Straight Arrow Connector 7"/>
          <p:cNvCxnSpPr>
            <a:cxnSpLocks/>
            <a:stCxn id="1048670" idx="3"/>
            <a:endCxn id="1048671" idx="7"/>
          </p:cNvCxnSpPr>
          <p:nvPr/>
        </p:nvCxnSpPr>
        <p:spPr>
          <a:xfrm flipH="1">
            <a:off x="2230503" y="2315077"/>
            <a:ext cx="2778495" cy="856308"/>
          </a:xfrm>
          <a:prstGeom prst="straightConnector1">
            <a:avLst/>
          </a:prstGeom>
          <a:ln>
            <a:solidFill>
              <a:schemeClr val="bg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671" name="Oval 8"/>
          <p:cNvSpPr/>
          <p:nvPr/>
        </p:nvSpPr>
        <p:spPr>
          <a:xfrm>
            <a:off x="466057" y="3019094"/>
            <a:ext cx="2067177" cy="1039906"/>
          </a:xfrm>
          <a:prstGeom prst="ellipse">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Switch</a:t>
            </a:r>
            <a:endParaRPr lang="en-IN" sz="2800" dirty="0">
              <a:solidFill>
                <a:schemeClr val="bg1"/>
              </a:solidFill>
            </a:endParaRPr>
          </a:p>
        </p:txBody>
      </p:sp>
      <p:cxnSp>
        <p:nvCxnSpPr>
          <p:cNvPr id="3145732" name="Straight Arrow Connector 30"/>
          <p:cNvCxnSpPr>
            <a:cxnSpLocks/>
            <a:stCxn id="1048671" idx="6"/>
            <a:endCxn id="1048673" idx="2"/>
          </p:cNvCxnSpPr>
          <p:nvPr/>
        </p:nvCxnSpPr>
        <p:spPr>
          <a:xfrm>
            <a:off x="2533234" y="3539047"/>
            <a:ext cx="2529177" cy="0"/>
          </a:xfrm>
          <a:prstGeom prst="straightConnector1">
            <a:avLst/>
          </a:prstGeom>
          <a:ln>
            <a:solidFill>
              <a:schemeClr val="bg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673" name="Oval 31"/>
          <p:cNvSpPr/>
          <p:nvPr/>
        </p:nvSpPr>
        <p:spPr>
          <a:xfrm>
            <a:off x="5062411" y="3019094"/>
            <a:ext cx="2067177" cy="1039906"/>
          </a:xfrm>
          <a:prstGeom prst="ellipse">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Micro Controller</a:t>
            </a:r>
            <a:endParaRPr lang="en-IN" sz="2400" dirty="0">
              <a:solidFill>
                <a:schemeClr val="bg1"/>
              </a:solidFill>
            </a:endParaRPr>
          </a:p>
        </p:txBody>
      </p:sp>
      <p:cxnSp>
        <p:nvCxnSpPr>
          <p:cNvPr id="3145733" name="Straight Arrow Connector 33"/>
          <p:cNvCxnSpPr>
            <a:cxnSpLocks/>
            <a:stCxn id="1048670" idx="4"/>
            <a:endCxn id="1048673" idx="0"/>
          </p:cNvCxnSpPr>
          <p:nvPr/>
        </p:nvCxnSpPr>
        <p:spPr>
          <a:xfrm>
            <a:off x="6096000" y="2499600"/>
            <a:ext cx="0" cy="519494"/>
          </a:xfrm>
          <a:prstGeom prst="straightConnector1">
            <a:avLst/>
          </a:prstGeom>
          <a:ln>
            <a:solidFill>
              <a:schemeClr val="bg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35" name="Straight Arrow Connector 42"/>
          <p:cNvCxnSpPr>
            <a:cxnSpLocks/>
            <a:stCxn id="1048673" idx="4"/>
            <a:endCxn id="1048674" idx="0"/>
          </p:cNvCxnSpPr>
          <p:nvPr/>
        </p:nvCxnSpPr>
        <p:spPr>
          <a:xfrm flipH="1">
            <a:off x="6095999" y="4059000"/>
            <a:ext cx="1" cy="794415"/>
          </a:xfrm>
          <a:prstGeom prst="straightConnector1">
            <a:avLst/>
          </a:prstGeom>
          <a:ln>
            <a:solidFill>
              <a:schemeClr val="bg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674" name="Oval 45"/>
          <p:cNvSpPr/>
          <p:nvPr/>
        </p:nvSpPr>
        <p:spPr>
          <a:xfrm>
            <a:off x="5062410" y="4853415"/>
            <a:ext cx="2067177" cy="1039886"/>
          </a:xfrm>
          <a:prstGeom prst="ellipse">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bg1"/>
                </a:solidFill>
              </a:rPr>
              <a:t>Servo Motor</a:t>
            </a:r>
            <a:endParaRPr lang="en-IN" sz="24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Title 1"/>
          <p:cNvSpPr>
            <a:spLocks noGrp="1"/>
          </p:cNvSpPr>
          <p:nvPr>
            <p:ph type="title"/>
          </p:nvPr>
        </p:nvSpPr>
        <p:spPr/>
        <p:txBody>
          <a:bodyPr>
            <a:normAutofit/>
          </a:bodyPr>
          <a:lstStyle/>
          <a:p>
            <a:r>
              <a:rPr lang="en-US" sz="2400" b="1" i="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Working mechanism:</a:t>
            </a:r>
          </a:p>
        </p:txBody>
      </p:sp>
      <p:sp>
        <p:nvSpPr>
          <p:cNvPr id="1048681" name="Content Placeholder 2"/>
          <p:cNvSpPr>
            <a:spLocks noGrp="1"/>
          </p:cNvSpPr>
          <p:nvPr>
            <p:ph idx="1"/>
          </p:nvPr>
        </p:nvSpPr>
        <p:spPr/>
        <p:txBody>
          <a:bodyPr>
            <a:normAutofit/>
          </a:bodyPr>
          <a:lstStyle/>
          <a:p>
            <a:pPr algn="just">
              <a:spcAft>
                <a:spcPts val="10000"/>
              </a:spcAft>
            </a:pPr>
            <a:r>
              <a:rPr lang="en-US" sz="2000" dirty="0">
                <a:latin typeface="Arial" panose="020B0604020202020204" pitchFamily="34" charset="0"/>
                <a:cs typeface="Arial" panose="020B0604020202020204" pitchFamily="34" charset="0"/>
              </a:rPr>
              <a:t>The modernized umbrella is made up of a DC motor system with a clear plastic cover, a rain sensor, and an Arduino controller built inside a bag pack. The rain detecting umbrella system is an unique modern device that changes the way umbrellas are used. The rain sensor detects the presence of rain. When rain is detected, the sensor sends a trigger signal to the Arduino controller. The microcontroller now controls the motors that open the little umbrella shed, shielding the user from rain. A user can also initiate umbrella opening and shutting operations by pressing a button.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8" name="Picture Placeholder 2097177"/>
          <p:cNvPicPr>
            <a:picLocks noGrp="1"/>
          </p:cNvPicPr>
          <p:nvPr>
            <p:ph type="pic" idx="1"/>
          </p:nvPr>
        </p:nvPicPr>
        <p:blipFill>
          <a:blip r:embed="rId2"/>
          <a:srcRect l="20750" r="20750"/>
          <a:stretch>
            <a:fillRect/>
          </a:stretch>
        </p:blipFill>
        <p:spPr>
          <a:xfrm>
            <a:off x="346574" y="995967"/>
            <a:ext cx="5749425" cy="4818185"/>
          </a:xfrm>
        </p:spPr>
      </p:pic>
      <p:pic>
        <p:nvPicPr>
          <p:cNvPr id="2097180" name="Picture 2097179"/>
          <p:cNvPicPr>
            <a:picLocks/>
          </p:cNvPicPr>
          <p:nvPr/>
        </p:nvPicPr>
        <p:blipFill>
          <a:blip r:embed="rId3"/>
          <a:srcRect l="29072" r="16199"/>
          <a:stretch>
            <a:fillRect/>
          </a:stretch>
        </p:blipFill>
        <p:spPr>
          <a:xfrm>
            <a:off x="6408201" y="995967"/>
            <a:ext cx="5155464" cy="457328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1" name="Picture Placeholder 2097180"/>
          <p:cNvPicPr>
            <a:picLocks noGrp="1"/>
          </p:cNvPicPr>
          <p:nvPr>
            <p:ph type="pic" idx="1"/>
          </p:nvPr>
        </p:nvPicPr>
        <p:blipFill>
          <a:blip r:embed="rId2"/>
          <a:srcRect l="20605" r="20605"/>
          <a:stretch>
            <a:fillRect/>
          </a:stretch>
        </p:blipFill>
        <p:spPr/>
      </p:pic>
      <p:pic>
        <p:nvPicPr>
          <p:cNvPr id="2097182" name="Picture 2097181"/>
          <p:cNvPicPr>
            <a:picLocks/>
          </p:cNvPicPr>
          <p:nvPr/>
        </p:nvPicPr>
        <p:blipFill>
          <a:blip r:embed="rId3"/>
          <a:srcRect l="26437" t="-329" r="18978" b="329"/>
          <a:stretch>
            <a:fillRect/>
          </a:stretch>
        </p:blipFill>
        <p:spPr>
          <a:xfrm>
            <a:off x="6534777" y="914400"/>
            <a:ext cx="5135594" cy="45961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extBox 25"/>
          <p:cNvSpPr txBox="1"/>
          <p:nvPr/>
        </p:nvSpPr>
        <p:spPr>
          <a:xfrm>
            <a:off x="977153" y="1028343"/>
            <a:ext cx="9350188" cy="3139321"/>
          </a:xfrm>
          <a:prstGeom prst="rect">
            <a:avLst/>
          </a:prstGeom>
          <a:noFill/>
        </p:spPr>
        <p:txBody>
          <a:bodyPr wrap="square" rtlCol="0">
            <a:spAutoFit/>
          </a:bodyPr>
          <a:lstStyle/>
          <a:p>
            <a:r>
              <a:rPr lang="en-IN" sz="2400" b="1" i="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TEAM DETAILS: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
            </a:pPr>
            <a:r>
              <a:rPr lang="pt-BR" altLang="en-US" sz="2000" i="1" dirty="0">
                <a:latin typeface="Arial" panose="020B0604020202020204" pitchFamily="34" charset="0"/>
                <a:cs typeface="Arial" panose="020B0604020202020204" pitchFamily="34" charset="0"/>
              </a:rPr>
              <a:t>KASHISH SINGHAL          21H51A1247</a:t>
            </a:r>
          </a:p>
          <a:p>
            <a:pPr marL="285750" indent="-285750">
              <a:lnSpc>
                <a:spcPct val="150000"/>
              </a:lnSpc>
              <a:buFont typeface="Wingdings" panose="05000000000000000000" pitchFamily="2" charset="2"/>
              <a:buChar char="§"/>
            </a:pPr>
            <a:r>
              <a:rPr lang="pt-BR" altLang="en-US" sz="2000" i="1" dirty="0">
                <a:latin typeface="Arial" panose="020B0604020202020204" pitchFamily="34" charset="0"/>
                <a:cs typeface="Arial" panose="020B0604020202020204" pitchFamily="34" charset="0"/>
              </a:rPr>
              <a:t>A.SANDHYA GAYATRI      21H51A1245</a:t>
            </a:r>
          </a:p>
          <a:p>
            <a:pPr marL="285750" indent="-285750">
              <a:lnSpc>
                <a:spcPct val="150000"/>
              </a:lnSpc>
              <a:buFont typeface="Wingdings" panose="05000000000000000000" pitchFamily="2" charset="2"/>
              <a:buChar char="§"/>
            </a:pPr>
            <a:r>
              <a:rPr lang="pt-BR" altLang="en-US" sz="2000" i="1" dirty="0">
                <a:latin typeface="Arial" panose="020B0604020202020204" pitchFamily="34" charset="0"/>
                <a:cs typeface="Arial" panose="020B0604020202020204" pitchFamily="34" charset="0"/>
              </a:rPr>
              <a:t>E.ANIRUDH                       21H51A1208</a:t>
            </a:r>
          </a:p>
          <a:p>
            <a:pPr marL="285750" indent="-285750">
              <a:lnSpc>
                <a:spcPct val="150000"/>
              </a:lnSpc>
              <a:buFont typeface="Wingdings" panose="05000000000000000000" pitchFamily="2" charset="2"/>
              <a:buChar char="§"/>
            </a:pPr>
            <a:r>
              <a:rPr lang="pt-BR" altLang="en-US" sz="2000" i="1" dirty="0">
                <a:latin typeface="Arial" panose="020B0604020202020204" pitchFamily="34" charset="0"/>
                <a:cs typeface="Arial" panose="020B0604020202020204" pitchFamily="34" charset="0"/>
              </a:rPr>
              <a:t>V.ADITYA                           21H51A1219</a:t>
            </a:r>
          </a:p>
          <a:p>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9" name="Title 1"/>
          <p:cNvSpPr>
            <a:spLocks noGrp="1"/>
          </p:cNvSpPr>
          <p:nvPr>
            <p:ph type="title"/>
          </p:nvPr>
        </p:nvSpPr>
        <p:spPr/>
        <p:txBody>
          <a:bodyPr>
            <a:normAutofit/>
          </a:bodyPr>
          <a:lstStyle/>
          <a:p>
            <a:r>
              <a:rPr lang="en-US" sz="2400" b="1" i="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ADVANTAGES</a:t>
            </a:r>
            <a:r>
              <a:rPr lang="en-US" sz="2400" dirty="0"/>
              <a:t>:</a:t>
            </a:r>
          </a:p>
        </p:txBody>
      </p:sp>
      <p:sp>
        <p:nvSpPr>
          <p:cNvPr id="1048690" name="Content Placeholder 3"/>
          <p:cNvSpPr>
            <a:spLocks noGrp="1"/>
          </p:cNvSpPr>
          <p:nvPr>
            <p:ph sz="half" idx="2"/>
          </p:nvPr>
        </p:nvSpPr>
        <p:spPr>
          <a:xfrm>
            <a:off x="788894" y="1869601"/>
            <a:ext cx="10739750" cy="3921600"/>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 Single click operation </a:t>
            </a:r>
          </a:p>
          <a:p>
            <a:pPr marL="0" indent="0" algn="just">
              <a:buNone/>
            </a:pPr>
            <a:r>
              <a:rPr lang="en-US" sz="2000" dirty="0">
                <a:latin typeface="Arial" panose="020B0604020202020204" pitchFamily="34" charset="0"/>
                <a:cs typeface="Arial" panose="020B0604020202020204" pitchFamily="34" charset="0"/>
              </a:rPr>
              <a:t>• Bag-attached umbrella eliminates the need to carry a separate umbrella </a:t>
            </a:r>
          </a:p>
          <a:p>
            <a:pPr marL="0" indent="0" algn="just">
              <a:buNone/>
            </a:pPr>
            <a:r>
              <a:rPr lang="en-US" sz="2000" dirty="0">
                <a:latin typeface="Arial" panose="020B0604020202020204" pitchFamily="34" charset="0"/>
                <a:cs typeface="Arial" panose="020B0604020202020204" pitchFamily="34" charset="0"/>
              </a:rPr>
              <a:t>• No chance of forgetting or losing the umbrella </a:t>
            </a:r>
          </a:p>
          <a:p>
            <a:pPr marL="0" indent="0" algn="just">
              <a:buNone/>
            </a:pPr>
            <a:r>
              <a:rPr lang="en-US" sz="2000" dirty="0">
                <a:latin typeface="Arial" panose="020B0604020202020204" pitchFamily="34" charset="0"/>
                <a:cs typeface="Arial" panose="020B0604020202020204" pitchFamily="34" charset="0"/>
              </a:rPr>
              <a:t>• Automatic opening and shutting on button touch</a:t>
            </a:r>
          </a:p>
          <a:p>
            <a:pPr marL="0" indent="0" algn="just">
              <a:buNone/>
            </a:pPr>
            <a:r>
              <a:rPr lang="en-US" sz="2000" dirty="0">
                <a:latin typeface="Arial" panose="020B0604020202020204" pitchFamily="34" charset="0"/>
                <a:cs typeface="Arial" panose="020B0604020202020204" pitchFamily="34" charset="0"/>
              </a:rPr>
              <a:t>• Rain and sunshine protection as needed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Title 1"/>
          <p:cNvSpPr>
            <a:spLocks noGrp="1"/>
          </p:cNvSpPr>
          <p:nvPr>
            <p:ph type="title"/>
          </p:nvPr>
        </p:nvSpPr>
        <p:spPr/>
        <p:txBody>
          <a:bodyPr>
            <a:normAutofit/>
          </a:bodyPr>
          <a:lstStyle/>
          <a:p>
            <a:r>
              <a:rPr lang="en-IN" sz="2400" b="1" i="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DISADVANTAGES:</a:t>
            </a:r>
          </a:p>
        </p:txBody>
      </p:sp>
      <p:sp>
        <p:nvSpPr>
          <p:cNvPr id="1048692" name="Content Placeholder 2"/>
          <p:cNvSpPr>
            <a:spLocks noGrp="1"/>
          </p:cNvSpPr>
          <p:nvPr>
            <p:ph idx="1"/>
          </p:nvPr>
        </p:nvSpPr>
        <p:spPr/>
        <p:txBody>
          <a:bodyPr>
            <a:normAutofit/>
          </a:bodyPr>
          <a:lstStyle/>
          <a:p>
            <a:pPr marL="0" indent="0" algn="just">
              <a:buNone/>
            </a:pPr>
            <a:r>
              <a:rPr lang="en-US" sz="2000" dirty="0">
                <a:latin typeface="Arial" panose="020B0604020202020204" pitchFamily="34" charset="0"/>
                <a:cs typeface="Arial" panose="020B0604020202020204" pitchFamily="34" charset="0"/>
              </a:rPr>
              <a:t>• The battery life is restricted.</a:t>
            </a:r>
          </a:p>
          <a:p>
            <a:pPr marL="0" indent="0" algn="just">
              <a:buNone/>
            </a:pPr>
            <a:r>
              <a:rPr lang="en-US" sz="2000" dirty="0">
                <a:latin typeface="Arial" panose="020B0604020202020204" pitchFamily="34" charset="0"/>
                <a:cs typeface="Arial" panose="020B0604020202020204" pitchFamily="34" charset="0"/>
              </a:rPr>
              <a:t>• It exclusively protects the person who is carrying the bag.</a:t>
            </a:r>
            <a:endParaRPr lang="en-IN" sz="2000" dirty="0">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Title 1048720"/>
          <p:cNvSpPr>
            <a:spLocks noGrp="1"/>
          </p:cNvSpPr>
          <p:nvPr>
            <p:ph type="title"/>
          </p:nvPr>
        </p:nvSpPr>
        <p:spPr/>
        <p:txBody>
          <a:bodyPr/>
          <a:lstStyle/>
          <a:p>
            <a:r>
              <a:rPr lang="en-US"/>
              <a:t>CONCLUSION </a:t>
            </a:r>
            <a:endParaRPr lang="en-GB"/>
          </a:p>
        </p:txBody>
      </p:sp>
      <p:sp>
        <p:nvSpPr>
          <p:cNvPr id="1048722" name="Content Placeholder 1048721"/>
          <p:cNvSpPr>
            <a:spLocks noGrp="1"/>
          </p:cNvSpPr>
          <p:nvPr>
            <p:ph idx="1"/>
          </p:nvPr>
        </p:nvSpPr>
        <p:spPr/>
        <p:txBody>
          <a:bodyPr>
            <a:normAutofit/>
          </a:bodyPr>
          <a:lstStyle/>
          <a:p>
            <a:r>
              <a:rPr lang="en-US"/>
              <a:t>After completing the present work with all the process involved in designing the automated umbrella which can be of reasonable cost analysis and effective way to providing the shelter and safety to the person </a:t>
            </a:r>
            <a:endParaRPr lang="en-GB"/>
          </a:p>
          <a:p>
            <a:r>
              <a:rPr lang="en-US"/>
              <a:t>This type of umbrella should be used by students and work people in order to protect themselves from rain.</a:t>
            </a:r>
            <a:endParaRPr lang="en-GB"/>
          </a:p>
          <a:p>
            <a:r>
              <a:rPr lang="en-US"/>
              <a:t>The designed system prototype can be used along with the renewable source of energy.</a:t>
            </a:r>
            <a:endParaRPr lang="en-GB"/>
          </a:p>
          <a:p>
            <a:r>
              <a:rPr lang="en-US"/>
              <a:t>The designed model is not only smart but also intelligent as it will take decision about folding and unfolding of umbrella. </a:t>
            </a:r>
            <a:endParaRPr lang="en-GB"/>
          </a:p>
          <a:p>
            <a:r>
              <a:rPr lang="en-US"/>
              <a:t>The system can be controlled by Arduino and a set of servo motors which help in rotation motion of the roof the model </a:t>
            </a: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Title 1048724"/>
          <p:cNvSpPr>
            <a:spLocks noGrp="1"/>
          </p:cNvSpPr>
          <p:nvPr>
            <p:ph type="title"/>
          </p:nvPr>
        </p:nvSpPr>
        <p:spPr/>
        <p:txBody>
          <a:bodyPr/>
          <a:lstStyle/>
          <a:p>
            <a:r>
              <a:rPr lang="en-US"/>
              <a:t>REFERENCES</a:t>
            </a:r>
            <a:endParaRPr lang="en-GB"/>
          </a:p>
        </p:txBody>
      </p:sp>
      <p:sp>
        <p:nvSpPr>
          <p:cNvPr id="1048726" name="Content Placeholder 1048725"/>
          <p:cNvSpPr>
            <a:spLocks noGrp="1"/>
          </p:cNvSpPr>
          <p:nvPr>
            <p:ph idx="1"/>
          </p:nvPr>
        </p:nvSpPr>
        <p:spPr/>
        <p:txBody>
          <a:bodyPr/>
          <a:lstStyle/>
          <a:p>
            <a:r>
              <a:rPr lang="en-US" dirty="0">
                <a:hlinkClick r:id="rId2"/>
              </a:rPr>
              <a:t>https://www.quickcompany.in/patents/rain-sensing-umbrella-rain-sensing-hands-free-auto-open-closed-umbrella-bag#documents</a:t>
            </a:r>
            <a:endParaRPr lang="en-GB" dirty="0"/>
          </a:p>
          <a:p>
            <a:r>
              <a:rPr lang="en-US" dirty="0"/>
              <a:t>https://risingsealevel.wordpress.com/the-other-one/</a:t>
            </a:r>
            <a:endParaRPr lang="en-GB" dirty="0"/>
          </a:p>
          <a:p>
            <a:r>
              <a:rPr lang="en-US" dirty="0"/>
              <a:t>https://youtu.be/cLdQXfJ2XeA</a:t>
            </a:r>
            <a:endParaRPr lang="en-GB" dirty="0"/>
          </a:p>
          <a:p>
            <a:endParaRPr lang="en-GB"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TextBox 1"/>
          <p:cNvSpPr txBox="1"/>
          <p:nvPr/>
        </p:nvSpPr>
        <p:spPr>
          <a:xfrm>
            <a:off x="2156012" y="2563906"/>
            <a:ext cx="7879976" cy="1015663"/>
          </a:xfrm>
          <a:prstGeom prst="rect">
            <a:avLst/>
          </a:prstGeom>
          <a:noFill/>
        </p:spPr>
        <p:txBody>
          <a:bodyPr wrap="square" rtlCol="0">
            <a:spAutoFit/>
          </a:bodyPr>
          <a:lstStyle/>
          <a:p>
            <a:pPr algn="ctr"/>
            <a:r>
              <a:rPr lang="en-IN" sz="6000"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Title 1"/>
          <p:cNvSpPr>
            <a:spLocks noGrp="1"/>
          </p:cNvSpPr>
          <p:nvPr>
            <p:ph type="title"/>
          </p:nvPr>
        </p:nvSpPr>
        <p:spPr>
          <a:xfrm>
            <a:off x="1317812" y="995968"/>
            <a:ext cx="10188387" cy="1260000"/>
          </a:xfrm>
        </p:spPr>
        <p:txBody>
          <a:bodyPr>
            <a:normAutofit/>
          </a:bodyPr>
          <a:lstStyle/>
          <a:p>
            <a:r>
              <a:rPr lang="en-US" sz="2400" b="1" i="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NEed STATEMENT:</a:t>
            </a:r>
            <a:endParaRPr lang="zh-CN" altLang="en-US"/>
          </a:p>
        </p:txBody>
      </p:sp>
      <p:sp>
        <p:nvSpPr>
          <p:cNvPr id="1048607" name="Text Placeholder 3"/>
          <p:cNvSpPr>
            <a:spLocks noGrp="1"/>
          </p:cNvSpPr>
          <p:nvPr>
            <p:ph type="body" sz="half" idx="2"/>
          </p:nvPr>
        </p:nvSpPr>
        <p:spPr>
          <a:xfrm>
            <a:off x="1255060" y="2255968"/>
            <a:ext cx="10251140" cy="3476617"/>
          </a:xfrm>
        </p:spPr>
        <p:txBody>
          <a:bodyPr>
            <a:normAutofit/>
          </a:bodyPr>
          <a:lstStyle/>
          <a:p>
            <a:pPr marL="0" indent="0" algn="just">
              <a:buNone/>
            </a:pPr>
            <a:r>
              <a:rPr lang="en-US" sz="2400" dirty="0">
                <a:latin typeface="Arial" panose="020B0604020202020204" pitchFamily="34" charset="0"/>
                <a:cs typeface="Arial" panose="020B0604020202020204" pitchFamily="34" charset="0"/>
              </a:rPr>
              <a:t>Nowadays due to changing climatic conditions it's hard to predict the weather conditions. Given such unpredictable weather it’s hard to take precautions everyday. We have to carry an umbrella always irrespective of the weather. Carrying it in hand every time is also a problem. This problem is for students and working people. So there is a need of an umbrella which doesn’t required to be held in hands.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ext Placeholder 3"/>
          <p:cNvSpPr>
            <a:spLocks noGrp="1"/>
          </p:cNvSpPr>
          <p:nvPr>
            <p:ph type="body" sz="half" idx="2"/>
          </p:nvPr>
        </p:nvSpPr>
        <p:spPr>
          <a:xfrm>
            <a:off x="1085849" y="2255967"/>
            <a:ext cx="10003492" cy="3476618"/>
          </a:xfrm>
        </p:spPr>
        <p:txBody>
          <a:bodyPr>
            <a:noAutofit/>
          </a:bodyPr>
          <a:lstStyle/>
          <a:p>
            <a:pPr algn="just"/>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In the rainy season, an umbrella is a must-have item. The issue with umbrellas is that they must be carried separately from your other belongings and need the use of one hand at all times. Also, umbrellas need to be kept separately in buckets, which leads to individuals forgetting about them and losing them in many situations. So, with a meet its objectives, we develop a smart solution to all umbrella-related concerns. Our suggested product is a backpack pack with an integrated umbrella that detects rain automatically. The umbrella does not need to be held separately, and the user has full use of both hands even when the umbrella is open.</a:t>
            </a:r>
          </a:p>
        </p:txBody>
      </p:sp>
      <p:sp>
        <p:nvSpPr>
          <p:cNvPr id="1048615" name="TextBox 8"/>
          <p:cNvSpPr txBox="1"/>
          <p:nvPr/>
        </p:nvSpPr>
        <p:spPr>
          <a:xfrm>
            <a:off x="1085849" y="1174376"/>
            <a:ext cx="10003491" cy="461665"/>
          </a:xfrm>
          <a:prstGeom prst="rect">
            <a:avLst/>
          </a:prstGeom>
          <a:noFill/>
        </p:spPr>
        <p:txBody>
          <a:bodyPr wrap="square" rtlCol="0">
            <a:spAutoFit/>
          </a:bodyPr>
          <a:lstStyle/>
          <a:p>
            <a:r>
              <a:rPr lang="en-IN" sz="2400" b="1" i="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a:xfrm>
            <a:off x="576931" y="151485"/>
            <a:ext cx="10840914" cy="1260000"/>
          </a:xfrm>
        </p:spPr>
        <p:txBody>
          <a:bodyPr>
            <a:normAutofit/>
          </a:bodyPr>
          <a:lstStyle/>
          <a:p>
            <a:r>
              <a:rPr lang="en-US" sz="2400" b="1" i="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EXISTING SOLUTIONS:</a:t>
            </a:r>
          </a:p>
        </p:txBody>
      </p:sp>
      <p:sp>
        <p:nvSpPr>
          <p:cNvPr id="1048625" name="Text Placeholder 2"/>
          <p:cNvSpPr>
            <a:spLocks noGrp="1"/>
          </p:cNvSpPr>
          <p:nvPr>
            <p:ph type="body" idx="1"/>
          </p:nvPr>
        </p:nvSpPr>
        <p:spPr>
          <a:xfrm>
            <a:off x="576931" y="1061163"/>
            <a:ext cx="4696858" cy="533858"/>
          </a:xfrm>
        </p:spPr>
        <p:txBody>
          <a:bodyPr/>
          <a:lstStyle/>
          <a:p>
            <a:pPr algn="l"/>
            <a:r>
              <a:rPr lang="en-US" sz="2800" i="1" dirty="0">
                <a:solidFill>
                  <a:schemeClr val="accent3">
                    <a:lumMod val="20000"/>
                    <a:lumOff val="80000"/>
                  </a:schemeClr>
                </a:solidFill>
                <a:latin typeface="Times New Roman" panose="02020603050405020304" pitchFamily="18" charset="0"/>
                <a:cs typeface="Times New Roman" panose="02020603050405020304" pitchFamily="18" charset="0"/>
              </a:rPr>
              <a:t>1. Traditional Umbrella</a:t>
            </a:r>
          </a:p>
        </p:txBody>
      </p:sp>
      <p:pic>
        <p:nvPicPr>
          <p:cNvPr id="2097158" name="Content Placeholder 4"/>
          <p:cNvPicPr>
            <a:picLocks noGrp="1" noChangeAspect="1"/>
          </p:cNvPicPr>
          <p:nvPr>
            <p:ph sz="quarter" idx="4"/>
          </p:nvPr>
        </p:nvPicPr>
        <p:blipFill>
          <a:blip r:embed="rId2"/>
          <a:stretch>
            <a:fillRect/>
          </a:stretch>
        </p:blipFill>
        <p:spPr>
          <a:xfrm>
            <a:off x="6712302" y="2870200"/>
            <a:ext cx="4372858" cy="2916238"/>
          </a:xfrm>
          <a:prstGeom prst="rect">
            <a:avLst/>
          </a:prstGeom>
        </p:spPr>
      </p:pic>
      <p:sp>
        <p:nvSpPr>
          <p:cNvPr id="1048626" name="TextBox 3"/>
          <p:cNvSpPr txBox="1"/>
          <p:nvPr/>
        </p:nvSpPr>
        <p:spPr>
          <a:xfrm>
            <a:off x="448214" y="1595021"/>
            <a:ext cx="5549174" cy="5171440"/>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The widely used solution by most of the population in the world is “AN UMBRELLA”. It has been around since ancient times.</a:t>
            </a:r>
          </a:p>
          <a:p>
            <a:endParaRPr lang="en-US" sz="2400" b="1" i="1" u="sng" dirty="0">
              <a:latin typeface="Book Antiqua" panose="02040602050305030304" pitchFamily="18" charset="0"/>
            </a:endParaRPr>
          </a:p>
          <a:p>
            <a:r>
              <a:rPr lang="en-US" sz="2400" b="1" i="1" u="sng" dirty="0">
                <a:latin typeface="Book Antiqua" panose="02040602050305030304" pitchFamily="18" charset="0"/>
              </a:rPr>
              <a:t>Advantages: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It is affordable by most of the different economical classes.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It is useful for both Summer and Rainy seasons.</a:t>
            </a:r>
          </a:p>
          <a:p>
            <a:endParaRPr lang="en-US" sz="2400" b="1" i="1" u="sng" dirty="0">
              <a:latin typeface="Book Antiqua" panose="02040602050305030304" pitchFamily="18" charset="0"/>
            </a:endParaRPr>
          </a:p>
          <a:p>
            <a:r>
              <a:rPr lang="en-US" sz="2400" b="1" i="1" u="sng" dirty="0">
                <a:latin typeface="Book Antiqua" panose="02040602050305030304" pitchFamily="18" charset="0"/>
              </a:rPr>
              <a:t>Disadvantages: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We have to carry it everywhere irrespective of the weather.</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An Umbrella can only help one person from soaking wet.</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It is an additional gear</a:t>
            </a:r>
            <a:r>
              <a:rPr lang="en-US" sz="2000" dirty="0">
                <a:latin typeface="Book Antiqua" panose="0204060205030503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ext Placeholder 2"/>
          <p:cNvSpPr>
            <a:spLocks noGrp="1"/>
          </p:cNvSpPr>
          <p:nvPr>
            <p:ph type="body" idx="1"/>
          </p:nvPr>
        </p:nvSpPr>
        <p:spPr>
          <a:xfrm>
            <a:off x="622463" y="892252"/>
            <a:ext cx="3651177" cy="916228"/>
          </a:xfrm>
        </p:spPr>
        <p:txBody>
          <a:bodyPr/>
          <a:lstStyle/>
          <a:p>
            <a:pPr algn="l"/>
            <a:r>
              <a:rPr lang="en-US" sz="2800" i="1" dirty="0">
                <a:solidFill>
                  <a:schemeClr val="accent3">
                    <a:lumMod val="20000"/>
                    <a:lumOff val="80000"/>
                  </a:schemeClr>
                </a:solidFill>
                <a:latin typeface="Times New Roman" panose="02020603050405020304" pitchFamily="18" charset="0"/>
                <a:cs typeface="Times New Roman" panose="02020603050405020304" pitchFamily="18" charset="0"/>
              </a:rPr>
              <a:t>2. Raincoat</a:t>
            </a:r>
          </a:p>
        </p:txBody>
      </p:sp>
      <p:sp>
        <p:nvSpPr>
          <p:cNvPr id="1048628" name="TextBox 3"/>
          <p:cNvSpPr txBox="1"/>
          <p:nvPr/>
        </p:nvSpPr>
        <p:spPr>
          <a:xfrm>
            <a:off x="622463" y="1808480"/>
            <a:ext cx="5549174" cy="3850640"/>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This is a wearing gear for the people to not soak wet in rain. </a:t>
            </a:r>
          </a:p>
          <a:p>
            <a:endParaRPr lang="en-US" sz="2000" b="1" i="1" u="sng" dirty="0">
              <a:latin typeface="Arial" panose="020B0604020202020204" pitchFamily="34" charset="0"/>
              <a:cs typeface="Arial" panose="020B0604020202020204" pitchFamily="34" charset="0"/>
            </a:endParaRPr>
          </a:p>
          <a:p>
            <a:r>
              <a:rPr lang="en-US" sz="2400" b="1" i="1" u="sng" dirty="0">
                <a:latin typeface="Book Antiqua" panose="02040602050305030304" pitchFamily="18" charset="0"/>
              </a:rPr>
              <a:t>Advantages:</a:t>
            </a:r>
            <a:endParaRPr lang="en-US" sz="2000" b="1" i="1" u="sng" dirty="0">
              <a:latin typeface="Book Antiqua" panose="02040602050305030304" pitchFamily="18" charset="0"/>
            </a:endParaRP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Helps the person cover his entire body in order to protect him from rain.</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Easy to carry everywhere</a:t>
            </a:r>
            <a:r>
              <a:rPr lang="en-US" sz="2000" dirty="0">
                <a:latin typeface="Book Antiqua" panose="02040602050305030304" pitchFamily="18" charset="0"/>
              </a:rPr>
              <a:t>.</a:t>
            </a:r>
          </a:p>
          <a:p>
            <a:endParaRPr lang="en-US" sz="2000" b="1" i="1" u="sng" dirty="0">
              <a:latin typeface="Book Antiqua" panose="02040602050305030304" pitchFamily="18" charset="0"/>
            </a:endParaRPr>
          </a:p>
          <a:p>
            <a:r>
              <a:rPr lang="en-US" sz="2400" b="1" i="1" u="sng" dirty="0">
                <a:latin typeface="Book Antiqua" panose="02040602050305030304" pitchFamily="18" charset="0"/>
              </a:rPr>
              <a:t>Disadvantages: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Covers entire body of a person but not his accessories.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Takes time to wear.</a:t>
            </a:r>
          </a:p>
        </p:txBody>
      </p:sp>
      <p:pic>
        <p:nvPicPr>
          <p:cNvPr id="2097159" name="Content Placeholder 11"/>
          <p:cNvPicPr>
            <a:picLocks noGrp="1" noChangeAspect="1"/>
          </p:cNvPicPr>
          <p:nvPr>
            <p:ph sz="quarter" idx="4"/>
          </p:nvPr>
        </p:nvPicPr>
        <p:blipFill>
          <a:blip r:embed="rId2"/>
          <a:stretch>
            <a:fillRect/>
          </a:stretch>
        </p:blipFill>
        <p:spPr>
          <a:xfrm>
            <a:off x="6824110" y="1970881"/>
            <a:ext cx="4382324" cy="2916238"/>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ext Placeholder 2"/>
          <p:cNvSpPr>
            <a:spLocks noGrp="1"/>
          </p:cNvSpPr>
          <p:nvPr>
            <p:ph type="body" idx="1"/>
          </p:nvPr>
        </p:nvSpPr>
        <p:spPr>
          <a:xfrm>
            <a:off x="434324" y="604661"/>
            <a:ext cx="3880241" cy="916228"/>
          </a:xfrm>
        </p:spPr>
        <p:txBody>
          <a:bodyPr/>
          <a:lstStyle/>
          <a:p>
            <a:pPr algn="l"/>
            <a:r>
              <a:rPr lang="en-US" sz="2800" i="1" dirty="0">
                <a:solidFill>
                  <a:schemeClr val="accent3">
                    <a:lumMod val="20000"/>
                    <a:lumOff val="80000"/>
                  </a:schemeClr>
                </a:solidFill>
                <a:latin typeface="Times New Roman" panose="02020603050405020304" pitchFamily="18" charset="0"/>
                <a:cs typeface="Times New Roman" panose="02020603050405020304" pitchFamily="18" charset="0"/>
              </a:rPr>
              <a:t>3. Hats/Caps</a:t>
            </a:r>
          </a:p>
        </p:txBody>
      </p:sp>
      <p:sp>
        <p:nvSpPr>
          <p:cNvPr id="1048630" name="TextBox 3"/>
          <p:cNvSpPr txBox="1"/>
          <p:nvPr/>
        </p:nvSpPr>
        <p:spPr>
          <a:xfrm>
            <a:off x="434324" y="1520889"/>
            <a:ext cx="5549174" cy="4460240"/>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This is a head gear helpful for preventing your head getting wet due to rain.</a:t>
            </a:r>
          </a:p>
          <a:p>
            <a:endParaRPr lang="en-US" sz="2000" b="1" i="1" u="sng" dirty="0">
              <a:latin typeface="Arial" panose="020B0604020202020204" pitchFamily="34" charset="0"/>
              <a:cs typeface="Arial" panose="020B0604020202020204" pitchFamily="34" charset="0"/>
            </a:endParaRPr>
          </a:p>
          <a:p>
            <a:r>
              <a:rPr lang="en-US" sz="2400" b="1" i="1" u="sng" dirty="0">
                <a:latin typeface="Book Antiqua" panose="02040602050305030304" pitchFamily="18" charset="0"/>
              </a:rPr>
              <a:t>Advantages: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It helps in preventing with rain obstructing our view</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Easy to carry and trendy.</a:t>
            </a:r>
          </a:p>
          <a:p>
            <a:endParaRPr lang="en-US" sz="2000" b="1" i="1" u="sng" dirty="0">
              <a:latin typeface="Arial" panose="020B0604020202020204" pitchFamily="34" charset="0"/>
              <a:cs typeface="Arial" panose="020B0604020202020204" pitchFamily="34" charset="0"/>
            </a:endParaRPr>
          </a:p>
          <a:p>
            <a:r>
              <a:rPr lang="en-US" sz="2400" b="1" i="1" u="sng" dirty="0">
                <a:latin typeface="Book Antiqua" panose="02040602050305030304" pitchFamily="18" charset="0"/>
              </a:rPr>
              <a:t>Disadvantages: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Only protects the head from soaking wet not the entire body.</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Wearing a head cap for an extended period of time can damage your hair and trap its natural oils, making them dry.</a:t>
            </a:r>
          </a:p>
        </p:txBody>
      </p:sp>
      <p:pic>
        <p:nvPicPr>
          <p:cNvPr id="2097160" name="Content Placeholder 4"/>
          <p:cNvPicPr>
            <a:picLocks noGrp="1" noChangeAspect="1"/>
          </p:cNvPicPr>
          <p:nvPr>
            <p:ph sz="quarter" idx="4"/>
          </p:nvPr>
        </p:nvPicPr>
        <p:blipFill>
          <a:blip r:embed="rId2"/>
          <a:stretch>
            <a:fillRect/>
          </a:stretch>
        </p:blipFill>
        <p:spPr>
          <a:xfrm>
            <a:off x="6571583" y="2135094"/>
            <a:ext cx="5186093" cy="29162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ext Placeholder 2"/>
          <p:cNvSpPr>
            <a:spLocks noGrp="1"/>
          </p:cNvSpPr>
          <p:nvPr>
            <p:ph type="body" idx="1"/>
          </p:nvPr>
        </p:nvSpPr>
        <p:spPr>
          <a:xfrm>
            <a:off x="344557" y="506049"/>
            <a:ext cx="4233883" cy="916228"/>
          </a:xfrm>
        </p:spPr>
        <p:txBody>
          <a:bodyPr/>
          <a:lstStyle/>
          <a:p>
            <a:pPr algn="l"/>
            <a:r>
              <a:rPr lang="en-US" sz="2800" i="1" dirty="0">
                <a:solidFill>
                  <a:schemeClr val="accent3">
                    <a:lumMod val="20000"/>
                    <a:lumOff val="80000"/>
                  </a:schemeClr>
                </a:solidFill>
                <a:latin typeface="Times New Roman" panose="02020603050405020304" pitchFamily="18" charset="0"/>
                <a:cs typeface="Times New Roman" panose="02020603050405020304" pitchFamily="18" charset="0"/>
              </a:rPr>
              <a:t>4. Puffer Jackets</a:t>
            </a:r>
          </a:p>
        </p:txBody>
      </p:sp>
      <p:sp>
        <p:nvSpPr>
          <p:cNvPr id="1048632" name="TextBox 3"/>
          <p:cNvSpPr txBox="1"/>
          <p:nvPr/>
        </p:nvSpPr>
        <p:spPr>
          <a:xfrm>
            <a:off x="368312" y="1562881"/>
            <a:ext cx="5549174" cy="4257040"/>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This is also similar to raincoat but it only covers the torso.</a:t>
            </a:r>
          </a:p>
          <a:p>
            <a:endParaRPr lang="en-US" sz="2400" b="1" i="1" u="sng" dirty="0">
              <a:latin typeface="Book Antiqua" panose="02040602050305030304" pitchFamily="18" charset="0"/>
            </a:endParaRPr>
          </a:p>
          <a:p>
            <a:r>
              <a:rPr lang="en-US" sz="2400" b="1" i="1" u="sng" dirty="0">
                <a:latin typeface="Book Antiqua" panose="02040602050305030304" pitchFamily="18" charset="0"/>
              </a:rPr>
              <a:t>Advantages: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It covers the torso region from soaking wet</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It can be used during winter and rainy seasons.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Easy to carry and trendy.</a:t>
            </a:r>
          </a:p>
          <a:p>
            <a:endParaRPr lang="en-US" sz="2400" b="1" i="1" u="sng" dirty="0">
              <a:latin typeface="Book Antiqua" panose="02040602050305030304" pitchFamily="18" charset="0"/>
            </a:endParaRPr>
          </a:p>
          <a:p>
            <a:r>
              <a:rPr lang="en-US" sz="2400" b="1" i="1" u="sng" dirty="0">
                <a:latin typeface="Book Antiqua" panose="02040602050305030304" pitchFamily="18" charset="0"/>
              </a:rPr>
              <a:t>Disadvantages: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Only protects the torso from getting wet not the entire body.</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Cannot help accessories from getting wet.</a:t>
            </a:r>
          </a:p>
        </p:txBody>
      </p:sp>
      <p:pic>
        <p:nvPicPr>
          <p:cNvPr id="2097161" name="Content Placeholder 8"/>
          <p:cNvPicPr>
            <a:picLocks noGrp="1" noChangeAspect="1"/>
          </p:cNvPicPr>
          <p:nvPr>
            <p:ph sz="quarter" idx="4"/>
          </p:nvPr>
        </p:nvPicPr>
        <p:blipFill>
          <a:blip r:embed="rId2"/>
          <a:stretch>
            <a:fillRect/>
          </a:stretch>
        </p:blipFill>
        <p:spPr>
          <a:xfrm>
            <a:off x="6274516" y="2436482"/>
            <a:ext cx="5202237" cy="25924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itle 1"/>
          <p:cNvSpPr>
            <a:spLocks noGrp="1"/>
          </p:cNvSpPr>
          <p:nvPr>
            <p:ph type="title"/>
          </p:nvPr>
        </p:nvSpPr>
        <p:spPr>
          <a:xfrm>
            <a:off x="1532015" y="609602"/>
            <a:ext cx="9339184" cy="878540"/>
          </a:xfrm>
        </p:spPr>
        <p:txBody>
          <a:bodyPr>
            <a:normAutofit/>
          </a:bodyPr>
          <a:lstStyle/>
          <a:p>
            <a:pPr algn="l"/>
            <a:r>
              <a:rPr lang="en-US" sz="24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COMPONENTS REQUIRED:</a:t>
            </a:r>
          </a:p>
        </p:txBody>
      </p:sp>
      <p:sp>
        <p:nvSpPr>
          <p:cNvPr id="1048643" name="TextBox 8"/>
          <p:cNvSpPr txBox="1"/>
          <p:nvPr/>
        </p:nvSpPr>
        <p:spPr>
          <a:xfrm>
            <a:off x="1335741" y="1631576"/>
            <a:ext cx="9403977" cy="2554545"/>
          </a:xfrm>
          <a:prstGeom prst="rect">
            <a:avLst/>
          </a:prstGeom>
          <a:noFill/>
        </p:spPr>
        <p:txBody>
          <a:bodyPr wrap="square" rtlCol="0">
            <a:spAutoFit/>
          </a:bodyPr>
          <a:lstStyle/>
          <a:p>
            <a:pPr marL="342900" indent="-342900">
              <a:buFont typeface="+mj-lt"/>
              <a:buAutoNum type="arabicPeriod"/>
            </a:pPr>
            <a:r>
              <a:rPr lang="en-IN" sz="2000" dirty="0">
                <a:latin typeface="Arial" panose="020B0604020202020204" pitchFamily="34" charset="0"/>
                <a:cs typeface="Arial" panose="020B0604020202020204" pitchFamily="34" charset="0"/>
              </a:rPr>
              <a:t>Umbrella Cloth</a:t>
            </a:r>
          </a:p>
          <a:p>
            <a:pPr marL="342900" indent="-342900">
              <a:buFont typeface="+mj-lt"/>
              <a:buAutoNum type="arabicPeriod"/>
            </a:pPr>
            <a:r>
              <a:rPr lang="en-IN" sz="2000" dirty="0">
                <a:latin typeface="Arial" panose="020B0604020202020204" pitchFamily="34" charset="0"/>
                <a:cs typeface="Arial" panose="020B0604020202020204" pitchFamily="34" charset="0"/>
              </a:rPr>
              <a:t>Metal Rods</a:t>
            </a:r>
          </a:p>
          <a:p>
            <a:pPr marL="342900" indent="-342900">
              <a:buFont typeface="+mj-lt"/>
              <a:buAutoNum type="arabicPeriod"/>
            </a:pPr>
            <a:r>
              <a:rPr lang="en-IN" sz="2000" dirty="0">
                <a:latin typeface="Arial" panose="020B0604020202020204" pitchFamily="34" charset="0"/>
                <a:cs typeface="Arial" panose="020B0604020202020204" pitchFamily="34" charset="0"/>
              </a:rPr>
              <a:t>Servo Motors</a:t>
            </a:r>
          </a:p>
          <a:p>
            <a:pPr marL="342900" indent="-342900">
              <a:buFont typeface="+mj-lt"/>
              <a:buAutoNum type="arabicPeriod"/>
            </a:pPr>
            <a:r>
              <a:rPr lang="en-IN" sz="2000" dirty="0">
                <a:latin typeface="Arial" panose="020B0604020202020204" pitchFamily="34" charset="0"/>
                <a:cs typeface="Arial" panose="020B0604020202020204" pitchFamily="34" charset="0"/>
              </a:rPr>
              <a:t>Rechargeable Battery</a:t>
            </a:r>
          </a:p>
          <a:p>
            <a:pPr marL="342900" indent="-342900">
              <a:buFont typeface="+mj-lt"/>
              <a:buAutoNum type="arabicPeriod"/>
            </a:pPr>
            <a:r>
              <a:rPr lang="en-IN" sz="2000" dirty="0">
                <a:latin typeface="Arial" panose="020B0604020202020204" pitchFamily="34" charset="0"/>
                <a:cs typeface="Arial" panose="020B0604020202020204" pitchFamily="34" charset="0"/>
              </a:rPr>
              <a:t>Arduino UNO</a:t>
            </a:r>
          </a:p>
          <a:p>
            <a:pPr marL="342900" indent="-342900">
              <a:buFont typeface="+mj-lt"/>
              <a:buAutoNum type="arabicPeriod"/>
            </a:pPr>
            <a:r>
              <a:rPr lang="en-IN" sz="2000" dirty="0">
                <a:latin typeface="Arial" panose="020B0604020202020204" pitchFamily="34" charset="0"/>
                <a:cs typeface="Arial" panose="020B0604020202020204" pitchFamily="34" charset="0"/>
              </a:rPr>
              <a:t>Jumper wires</a:t>
            </a:r>
          </a:p>
          <a:p>
            <a:pPr marL="342900" indent="-342900">
              <a:buFont typeface="+mj-lt"/>
              <a:buAutoNum type="arabicPeriod"/>
            </a:pPr>
            <a:r>
              <a:rPr lang="en-IN" sz="2000" dirty="0">
                <a:latin typeface="Arial" panose="020B0604020202020204" pitchFamily="34" charset="0"/>
                <a:cs typeface="Arial" panose="020B0604020202020204" pitchFamily="34" charset="0"/>
              </a:rPr>
              <a:t>Push Button </a:t>
            </a:r>
          </a:p>
          <a:p>
            <a:pPr marL="342900" indent="-342900">
              <a:buFont typeface="+mj-lt"/>
              <a:buAutoNum type="arabicPeriod"/>
            </a:pPr>
            <a:r>
              <a:rPr lang="en-IN" sz="2000" dirty="0">
                <a:latin typeface="Arial" panose="020B0604020202020204" pitchFamily="34" charset="0"/>
                <a:cs typeface="Arial" panose="020B0604020202020204" pitchFamily="34" charset="0"/>
              </a:rPr>
              <a:t>Bag pack</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objectDefaults>
    <a:spDef>
      <a:spPr>
        <a:ln>
          <a:noFill/>
        </a:ln>
      </a:spPr>
      <a:bodyPr rtlCol="0" anchor="ctr"/>
      <a:lstStyle>
        <a:defPPr algn="ctr"/>
      </a:lstStyle>
      <a:style>
        <a:lnRef idx="2">
          <a:schemeClr val="accent3">
            <a:shade val="50000"/>
          </a:schemeClr>
        </a:lnRef>
        <a:fillRef idx="1">
          <a:schemeClr val="accent3"/>
        </a:fillRef>
        <a:effectRef idx="0">
          <a:schemeClr val="accent3"/>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1337</Words>
  <Application>Microsoft Office PowerPoint</Application>
  <PresentationFormat>Widescreen</PresentationFormat>
  <Paragraphs>111</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Book Antiqua</vt:lpstr>
      <vt:lpstr>Calibri</vt:lpstr>
      <vt:lpstr>Comic Sans MS</vt:lpstr>
      <vt:lpstr>Corbel</vt:lpstr>
      <vt:lpstr>Times New Roman</vt:lpstr>
      <vt:lpstr>Wingdings</vt:lpstr>
      <vt:lpstr>Celestial</vt:lpstr>
      <vt:lpstr>KAAS Umbrella </vt:lpstr>
      <vt:lpstr>PowerPoint Presentation</vt:lpstr>
      <vt:lpstr>NEed STATEMENT:</vt:lpstr>
      <vt:lpstr>PowerPoint Presentation</vt:lpstr>
      <vt:lpstr>EXISTING SOLUTIONS:</vt:lpstr>
      <vt:lpstr>PowerPoint Presentation</vt:lpstr>
      <vt:lpstr>PowerPoint Presentation</vt:lpstr>
      <vt:lpstr>PowerPoint Presentation</vt:lpstr>
      <vt:lpstr>COMPONENTS REQUIRED:</vt:lpstr>
      <vt:lpstr>PowerPoint Presentation</vt:lpstr>
      <vt:lpstr>PowerPoint Presentation</vt:lpstr>
      <vt:lpstr>PowerPoint Presentation</vt:lpstr>
      <vt:lpstr>PowerPoint Presentation</vt:lpstr>
      <vt:lpstr>PowerPoint Presentation</vt:lpstr>
      <vt:lpstr>Budget analysis</vt:lpstr>
      <vt:lpstr>BLOCK DIAGRAM:</vt:lpstr>
      <vt:lpstr>Working mechanism:</vt:lpstr>
      <vt:lpstr>PowerPoint Presentation</vt:lpstr>
      <vt:lpstr>PowerPoint Presentation</vt:lpstr>
      <vt:lpstr>ADVANTAGES:</vt:lpstr>
      <vt:lpstr>DISADVANTAGES:</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KHASS Umbrella</dc:title>
  <dc:creator>Kashish</dc:creator>
  <cp:lastModifiedBy>Anirudh</cp:lastModifiedBy>
  <cp:revision>1</cp:revision>
  <dcterms:created xsi:type="dcterms:W3CDTF">2022-12-12T07:10:04Z</dcterms:created>
  <dcterms:modified xsi:type="dcterms:W3CDTF">2023-01-31T20:58:20Z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d5521e144ddb49a3957d432592746bf7</vt:lpwstr>
  </property>
</Properties>
</file>